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518" r:id="rId2"/>
    <p:sldId id="636" r:id="rId3"/>
    <p:sldId id="633" r:id="rId4"/>
    <p:sldId id="651" r:id="rId5"/>
    <p:sldId id="621" r:id="rId6"/>
    <p:sldId id="652" r:id="rId7"/>
    <p:sldId id="654" r:id="rId8"/>
    <p:sldId id="653" r:id="rId9"/>
    <p:sldId id="625" r:id="rId10"/>
    <p:sldId id="644" r:id="rId11"/>
    <p:sldId id="610" r:id="rId12"/>
    <p:sldId id="628" r:id="rId13"/>
    <p:sldId id="629" r:id="rId14"/>
    <p:sldId id="630" r:id="rId15"/>
    <p:sldId id="612" r:id="rId16"/>
    <p:sldId id="613" r:id="rId17"/>
    <p:sldId id="647" r:id="rId18"/>
    <p:sldId id="642" r:id="rId19"/>
    <p:sldId id="614" r:id="rId20"/>
    <p:sldId id="615" r:id="rId21"/>
    <p:sldId id="616" r:id="rId22"/>
    <p:sldId id="618" r:id="rId23"/>
    <p:sldId id="617" r:id="rId24"/>
    <p:sldId id="608" r:id="rId25"/>
    <p:sldId id="638" r:id="rId26"/>
    <p:sldId id="643" r:id="rId27"/>
    <p:sldId id="609"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A40"/>
    <a:srgbClr val="24446A"/>
    <a:srgbClr val="FFFFFF"/>
    <a:srgbClr val="182031"/>
    <a:srgbClr val="646569"/>
    <a:srgbClr val="1F5492"/>
    <a:srgbClr val="FFC000"/>
    <a:srgbClr val="EED412"/>
    <a:srgbClr val="E8F6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0" autoAdjust="0"/>
    <p:restoredTop sz="94344" autoAdjust="0"/>
  </p:normalViewPr>
  <p:slideViewPr>
    <p:cSldViewPr snapToGrid="0">
      <p:cViewPr>
        <p:scale>
          <a:sx n="110" d="100"/>
          <a:sy n="110" d="100"/>
        </p:scale>
        <p:origin x="-264"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83912-B592-4825-888F-D74B3F8CB72C}" type="datetimeFigureOut">
              <a:rPr lang="en-US" smtClean="0"/>
              <a:t>2/25/2019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7E9D4-DD00-42AA-85C1-B20AA803D6F5}" type="slidenum">
              <a:rPr lang="en-US" smtClean="0"/>
              <a:t>‹#›</a:t>
            </a:fld>
            <a:endParaRPr lang="en-US" dirty="0"/>
          </a:p>
        </p:txBody>
      </p:sp>
    </p:spTree>
    <p:extLst>
      <p:ext uri="{BB962C8B-B14F-4D97-AF65-F5344CB8AC3E}">
        <p14:creationId xmlns:p14="http://schemas.microsoft.com/office/powerpoint/2010/main" val="4175381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A4E5-7293-4934-8768-95C4AD2A5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06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universally</a:t>
            </a:r>
            <a:r>
              <a:rPr lang="en-US" baseline="0" dirty="0"/>
              <a:t> violent offenders have had a problem getting along with others in the workplace.</a:t>
            </a:r>
          </a:p>
          <a:p>
            <a:r>
              <a:rPr lang="en-US" baseline="0" dirty="0"/>
              <a:t>Although direct threats are not necessary they should absolutely be taken seriously</a:t>
            </a:r>
          </a:p>
          <a:p>
            <a:r>
              <a:rPr lang="en-US" baseline="0" dirty="0"/>
              <a:t>Injustice collectors are looking for things people have done to them. See injustice in most things done to them and do not take any personal responsibility for failings. World is out to get them and they wont put up with it. Vester Flanagan wrote a complaint letter to a restaurant because a waitress said “Have a nice day” instead of thank you.  LA Police shooter Chris Dorner spoke of being made fun of in the 3</a:t>
            </a:r>
            <a:r>
              <a:rPr lang="en-US" baseline="30000" dirty="0"/>
              <a:t>rd</a:t>
            </a:r>
            <a:r>
              <a:rPr lang="en-US" baseline="0" dirty="0"/>
              <a:t> grade and remembered the student and principals name. Vester Flanagan blamed every event real or made up on others even blamed his former employer when he killed his own cats.</a:t>
            </a:r>
          </a:p>
          <a:p>
            <a:r>
              <a:rPr lang="en-US" baseline="0" dirty="0"/>
              <a:t>Recent firing from a job, loss of relationship, death of close family member.</a:t>
            </a:r>
          </a:p>
          <a:p>
            <a:r>
              <a:rPr lang="en-US" baseline="0" dirty="0"/>
              <a:t>Feel they are being singled out despite evidence to the contrary. Omar Thornton was stealing but felt he was fired for racist reasons.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A4E5-7293-4934-8768-95C4AD2A5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universally</a:t>
            </a:r>
            <a:r>
              <a:rPr lang="en-US" baseline="0" dirty="0"/>
              <a:t> violent offenders have had a problem getting along with others in the workplace.</a:t>
            </a:r>
          </a:p>
          <a:p>
            <a:r>
              <a:rPr lang="en-US" baseline="0" dirty="0"/>
              <a:t>Although direct threats are not necessary they should absolutely be taken seriously</a:t>
            </a:r>
          </a:p>
          <a:p>
            <a:r>
              <a:rPr lang="en-US" baseline="0" dirty="0"/>
              <a:t>Injustice collectors are looking for things people have done to them. See injustice in most things done to them and do not take any personal responsibility for failings. World is out to get them and they wont put up with it. Vester Flanagan wrote a complaint letter to a restaurant because a waitress said “Have a nice day” instead of thank you.  LA Police shooter Chris Dorner spoke of being made fun of in the 3</a:t>
            </a:r>
            <a:r>
              <a:rPr lang="en-US" baseline="30000" dirty="0"/>
              <a:t>rd</a:t>
            </a:r>
            <a:r>
              <a:rPr lang="en-US" baseline="0" dirty="0"/>
              <a:t> grade and remembered the student and principals name. Vester Flanagan blamed every event real or made up on others even blamed his former employer when he killed his own cats.</a:t>
            </a:r>
          </a:p>
          <a:p>
            <a:r>
              <a:rPr lang="en-US" baseline="0" dirty="0"/>
              <a:t>Recent firing from a job, loss of relationship, death of close family member.</a:t>
            </a:r>
          </a:p>
          <a:p>
            <a:r>
              <a:rPr lang="en-US" baseline="0" dirty="0"/>
              <a:t>Feel they are being singled out despite evidence to the contrary. Omar Thornton was stealing but felt he was fired for racist reasons.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8A4E5-7293-4934-8768-95C4AD2A5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each</a:t>
            </a:r>
            <a:r>
              <a:rPr lang="en-US" baseline="0" dirty="0"/>
              <a:t> person goes thru in responding to danger.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EB4C0-A1BC-CC44-B2C1-23F04A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03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Church shooting</a:t>
            </a:r>
          </a:p>
          <a:p>
            <a:r>
              <a:rPr lang="en-US" dirty="0"/>
              <a:t>9/11 </a:t>
            </a:r>
          </a:p>
          <a:p>
            <a:r>
              <a:rPr lang="en-US" dirty="0"/>
              <a:t>Fire crackers</a:t>
            </a:r>
          </a:p>
          <a:p>
            <a:r>
              <a:rPr lang="en-US" dirty="0"/>
              <a:t>Car backfire</a:t>
            </a:r>
          </a:p>
          <a:p>
            <a:r>
              <a:rPr lang="en-US" dirty="0"/>
              <a:t>We</a:t>
            </a:r>
            <a:r>
              <a:rPr lang="en-US" baseline="0" dirty="0"/>
              <a:t> want to be part of the group not an outlier</a:t>
            </a:r>
          </a:p>
          <a:p>
            <a:r>
              <a:rPr lang="en-US" baseline="0" dirty="0"/>
              <a:t>People don’t want to overreact.</a:t>
            </a:r>
          </a:p>
          <a:p>
            <a:r>
              <a:rPr lang="en-US" baseline="0" dirty="0"/>
              <a:t>Nightclub fire video</a:t>
            </a:r>
          </a:p>
          <a:p>
            <a:r>
              <a:rPr lang="en-US" dirty="0"/>
              <a:t>Kennedy assassination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EB4C0-A1BC-CC44-B2C1-23F04A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121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Drills</a:t>
            </a:r>
          </a:p>
          <a:p>
            <a:r>
              <a:rPr lang="en-US" dirty="0"/>
              <a:t>Pre-Flight</a:t>
            </a:r>
            <a:r>
              <a:rPr lang="en-US" baseline="0" dirty="0"/>
              <a:t> safety briefing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EB4C0-A1BC-CC44-B2C1-23F04A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219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a:t>
            </a:r>
            <a:r>
              <a:rPr lang="en-US" baseline="0" dirty="0"/>
              <a:t> based</a:t>
            </a:r>
          </a:p>
          <a:p>
            <a:r>
              <a:rPr lang="en-US" baseline="0" dirty="0"/>
              <a:t>Not a linear approach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EB4C0-A1BC-CC44-B2C1-23F04A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76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rgbClr val="000000"/>
                </a:solidFill>
              </a:rPr>
              <a:t>Training </a:t>
            </a:r>
          </a:p>
          <a:p>
            <a:pPr marL="285750" indent="-285750">
              <a:buFont typeface="Arial" panose="020B0604020202020204" pitchFamily="34" charset="0"/>
              <a:buChar char="•"/>
            </a:pPr>
            <a:r>
              <a:rPr lang="en-US" dirty="0">
                <a:solidFill>
                  <a:srgbClr val="000000"/>
                </a:solidFill>
              </a:rPr>
              <a:t>Practice </a:t>
            </a:r>
          </a:p>
          <a:p>
            <a:pPr marL="285750" indent="-285750">
              <a:buFont typeface="Arial" panose="020B0604020202020204" pitchFamily="34" charset="0"/>
              <a:buChar char="•"/>
            </a:pPr>
            <a:r>
              <a:rPr lang="en-US" dirty="0">
                <a:solidFill>
                  <a:srgbClr val="000000"/>
                </a:solidFill>
              </a:rPr>
              <a:t>Drills</a:t>
            </a:r>
          </a:p>
          <a:p>
            <a:pPr marL="285750" indent="-285750">
              <a:buFont typeface="Arial" panose="020B0604020202020204" pitchFamily="34" charset="0"/>
              <a:buChar char="•"/>
            </a:pPr>
            <a:r>
              <a:rPr lang="en-US" dirty="0">
                <a:solidFill>
                  <a:srgbClr val="000000"/>
                </a:solidFill>
              </a:rPr>
              <a:t>Mental Scripting</a:t>
            </a:r>
          </a:p>
          <a:p>
            <a:pPr marL="285750" indent="-285750">
              <a:buFont typeface="Arial" panose="020B0604020202020204" pitchFamily="34" charset="0"/>
              <a:buChar char="•"/>
            </a:pPr>
            <a:r>
              <a:rPr lang="en-US" dirty="0">
                <a:solidFill>
                  <a:srgbClr val="000000"/>
                </a:solidFill>
              </a:rPr>
              <a:t>Slow is smooth, smooth</a:t>
            </a:r>
            <a:r>
              <a:rPr lang="en-US" baseline="0" dirty="0">
                <a:solidFill>
                  <a:srgbClr val="000000"/>
                </a:solidFill>
              </a:rPr>
              <a:t> is fast</a:t>
            </a:r>
          </a:p>
          <a:p>
            <a:pPr marL="285750" indent="-285750">
              <a:buFont typeface="Arial" panose="020B0604020202020204" pitchFamily="34" charset="0"/>
              <a:buChar char="•"/>
            </a:pPr>
            <a:r>
              <a:rPr lang="en-US" baseline="0" dirty="0">
                <a:solidFill>
                  <a:srgbClr val="000000"/>
                </a:solidFill>
              </a:rPr>
              <a:t>Aggressive, conviction, commitment </a:t>
            </a:r>
            <a:endParaRPr lang="en-US"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EB4C0-A1BC-CC44-B2C1-23F04A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609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65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783A1E-9821-4624-9AFA-C0ECE93022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7517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D4C437E-3126-4551-A783-AFFD57B310A8}"/>
              </a:ext>
            </a:extLst>
          </p:cNvPr>
          <p:cNvSpPr/>
          <p:nvPr userDrawn="1"/>
        </p:nvSpPr>
        <p:spPr>
          <a:xfrm>
            <a:off x="0" y="3156438"/>
            <a:ext cx="12192000" cy="10726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 xmlns:a16="http://schemas.microsoft.com/office/drawing/2014/main" id="{EAD54ECD-FE4A-488C-B175-3F450A51B031}"/>
              </a:ext>
            </a:extLst>
          </p:cNvPr>
          <p:cNvSpPr>
            <a:spLocks noGrp="1"/>
          </p:cNvSpPr>
          <p:nvPr>
            <p:ph type="body" sz="quarter" idx="10" hasCustomPrompt="1"/>
          </p:nvPr>
        </p:nvSpPr>
        <p:spPr>
          <a:xfrm>
            <a:off x="756137" y="3235569"/>
            <a:ext cx="4114801" cy="914400"/>
          </a:xfrm>
        </p:spPr>
        <p:txBody>
          <a:bodyPr anchor="ctr" anchorCtr="0"/>
          <a:lstStyle>
            <a:lvl1pPr marL="0" indent="0" algn="ctr">
              <a:buNone/>
              <a:defRPr>
                <a:solidFill>
                  <a:schemeClr val="bg1"/>
                </a:solidFill>
              </a:defRPr>
            </a:lvl1pPr>
          </a:lstStyle>
          <a:p>
            <a:pPr lvl="0"/>
            <a:r>
              <a:rPr lang="en-US" dirty="0"/>
              <a:t>Firestorm Master Template</a:t>
            </a:r>
          </a:p>
        </p:txBody>
      </p:sp>
      <p:sp>
        <p:nvSpPr>
          <p:cNvPr id="10" name="Text Placeholder 8">
            <a:extLst>
              <a:ext uri="{FF2B5EF4-FFF2-40B4-BE49-F238E27FC236}">
                <a16:creationId xmlns="" xmlns:a16="http://schemas.microsoft.com/office/drawing/2014/main" id="{9A0495A0-4509-408E-AAA9-B1D1A4FAD132}"/>
              </a:ext>
            </a:extLst>
          </p:cNvPr>
          <p:cNvSpPr>
            <a:spLocks noGrp="1"/>
          </p:cNvSpPr>
          <p:nvPr>
            <p:ph type="body" sz="quarter" idx="11" hasCustomPrompt="1"/>
          </p:nvPr>
        </p:nvSpPr>
        <p:spPr>
          <a:xfrm>
            <a:off x="5090012" y="3235569"/>
            <a:ext cx="6863863" cy="914400"/>
          </a:xfrm>
        </p:spPr>
        <p:txBody>
          <a:bodyPr anchor="ctr" anchorCtr="0"/>
          <a:lstStyle>
            <a:lvl1pPr marL="0" indent="0" algn="ctr">
              <a:buNone/>
              <a:defRPr>
                <a:solidFill>
                  <a:srgbClr val="FFC000"/>
                </a:solidFill>
              </a:defRPr>
            </a:lvl1pPr>
          </a:lstStyle>
          <a:p>
            <a:pPr lvl="0"/>
            <a:r>
              <a:rPr lang="en-US" dirty="0"/>
              <a:t>Firestorm Master Template</a:t>
            </a:r>
          </a:p>
        </p:txBody>
      </p:sp>
    </p:spTree>
    <p:extLst>
      <p:ext uri="{BB962C8B-B14F-4D97-AF65-F5344CB8AC3E}">
        <p14:creationId xmlns:p14="http://schemas.microsoft.com/office/powerpoint/2010/main" val="110912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0529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49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claimer Master">
    <p:spTree>
      <p:nvGrpSpPr>
        <p:cNvPr id="1" name=""/>
        <p:cNvGrpSpPr/>
        <p:nvPr/>
      </p:nvGrpSpPr>
      <p:grpSpPr>
        <a:xfrm>
          <a:off x="0" y="0"/>
          <a:ext cx="0" cy="0"/>
          <a:chOff x="0" y="0"/>
          <a:chExt cx="0" cy="0"/>
        </a:xfrm>
      </p:grpSpPr>
      <p:pic>
        <p:nvPicPr>
          <p:cNvPr id="3" name="Picture 2" descr="A picture containing indoor, table, wall, person&#10;&#10;Description generated with very high confidence">
            <a:extLst>
              <a:ext uri="{FF2B5EF4-FFF2-40B4-BE49-F238E27FC236}">
                <a16:creationId xmlns="" xmlns:a16="http://schemas.microsoft.com/office/drawing/2014/main" id="{0DFDE113-C5D3-4753-B36E-E46A01F37C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858" y="348686"/>
            <a:ext cx="8382000" cy="5456848"/>
          </a:xfrm>
          <a:prstGeom prst="rect">
            <a:avLst/>
          </a:prstGeom>
        </p:spPr>
      </p:pic>
      <p:grpSp>
        <p:nvGrpSpPr>
          <p:cNvPr id="4" name="Group 3">
            <a:extLst>
              <a:ext uri="{FF2B5EF4-FFF2-40B4-BE49-F238E27FC236}">
                <a16:creationId xmlns="" xmlns:a16="http://schemas.microsoft.com/office/drawing/2014/main" id="{42403D50-88BF-4D39-86F5-CE80E4EC0014}"/>
              </a:ext>
            </a:extLst>
          </p:cNvPr>
          <p:cNvGrpSpPr/>
          <p:nvPr userDrawn="1"/>
        </p:nvGrpSpPr>
        <p:grpSpPr>
          <a:xfrm>
            <a:off x="3228975" y="2256479"/>
            <a:ext cx="7605711" cy="3961080"/>
            <a:chOff x="3228975" y="2256479"/>
            <a:chExt cx="7605711" cy="3961080"/>
          </a:xfrm>
          <a:solidFill>
            <a:srgbClr val="FFFFFF"/>
          </a:solidFill>
        </p:grpSpPr>
        <p:sp>
          <p:nvSpPr>
            <p:cNvPr id="5" name="Rectangle 4">
              <a:extLst>
                <a:ext uri="{FF2B5EF4-FFF2-40B4-BE49-F238E27FC236}">
                  <a16:creationId xmlns="" xmlns:a16="http://schemas.microsoft.com/office/drawing/2014/main" id="{470003B1-4544-45E4-8C9D-FFE6DC18B5DA}"/>
                </a:ext>
              </a:extLst>
            </p:cNvPr>
            <p:cNvSpPr/>
            <p:nvPr/>
          </p:nvSpPr>
          <p:spPr>
            <a:xfrm>
              <a:off x="3228975" y="2256479"/>
              <a:ext cx="7605711" cy="396108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6" name="Rectangle 5">
              <a:extLst>
                <a:ext uri="{FF2B5EF4-FFF2-40B4-BE49-F238E27FC236}">
                  <a16:creationId xmlns="" xmlns:a16="http://schemas.microsoft.com/office/drawing/2014/main" id="{8F14BFB1-CA06-4165-9412-FE879681E835}"/>
                </a:ext>
              </a:extLst>
            </p:cNvPr>
            <p:cNvSpPr>
              <a:spLocks noChangeArrowheads="1"/>
            </p:cNvSpPr>
            <p:nvPr/>
          </p:nvSpPr>
          <p:spPr bwMode="auto">
            <a:xfrm>
              <a:off x="3453205" y="2862794"/>
              <a:ext cx="7186219" cy="304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Raleway"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9pPr>
            </a:lstStyle>
            <a:p>
              <a:pPr algn="just" eaLnBrk="1" hangingPunct="1">
                <a:lnSpc>
                  <a:spcPct val="100000"/>
                </a:lnSpc>
                <a:spcBef>
                  <a:spcPct val="0"/>
                </a:spcBef>
                <a:buFontTx/>
                <a:buNone/>
              </a:pPr>
              <a:r>
                <a:rPr lang="en-US" altLang="en-US" sz="2000" dirty="0">
                  <a:solidFill>
                    <a:schemeClr val="bg1">
                      <a:lumMod val="50000"/>
                    </a:schemeClr>
                  </a:solidFill>
                  <a:latin typeface="+mn-lt"/>
                </a:rPr>
                <a:t>This exercise is not complete without the accompanying oral comments and discussion. </a:t>
              </a:r>
            </a:p>
            <a:p>
              <a:pPr algn="just" eaLnBrk="1" hangingPunct="1">
                <a:lnSpc>
                  <a:spcPct val="100000"/>
                </a:lnSpc>
                <a:spcBef>
                  <a:spcPct val="0"/>
                </a:spcBef>
                <a:buFontTx/>
                <a:buNone/>
              </a:pPr>
              <a:endParaRPr lang="en-US" altLang="en-US" sz="1100" dirty="0">
                <a:solidFill>
                  <a:schemeClr val="bg1">
                    <a:lumMod val="50000"/>
                  </a:schemeClr>
                </a:solidFill>
                <a:latin typeface="+mn-lt"/>
              </a:endParaRPr>
            </a:p>
            <a:p>
              <a:pPr algn="just" eaLnBrk="1" hangingPunct="1">
                <a:lnSpc>
                  <a:spcPct val="100000"/>
                </a:lnSpc>
                <a:spcBef>
                  <a:spcPct val="0"/>
                </a:spcBef>
                <a:buFontTx/>
                <a:buNone/>
              </a:pPr>
              <a:r>
                <a:rPr lang="en-US" altLang="en-US" sz="2000" dirty="0">
                  <a:solidFill>
                    <a:schemeClr val="bg1">
                      <a:lumMod val="50000"/>
                    </a:schemeClr>
                  </a:solidFill>
                  <a:latin typeface="+mn-lt"/>
                </a:rPr>
                <a:t>Any work product provided by Firestorm must be read in conjunction with all guidance given by national, regional and local authorities, as well as your organization’s personal counsel. </a:t>
              </a:r>
            </a:p>
            <a:p>
              <a:pPr algn="just" eaLnBrk="1" hangingPunct="1">
                <a:lnSpc>
                  <a:spcPct val="100000"/>
                </a:lnSpc>
                <a:spcBef>
                  <a:spcPct val="0"/>
                </a:spcBef>
                <a:buFontTx/>
                <a:buNone/>
              </a:pPr>
              <a:endParaRPr lang="en-US" altLang="en-US" sz="1100" dirty="0">
                <a:solidFill>
                  <a:schemeClr val="bg1">
                    <a:lumMod val="50000"/>
                  </a:schemeClr>
                </a:solidFill>
                <a:latin typeface="+mn-lt"/>
              </a:endParaRPr>
            </a:p>
            <a:p>
              <a:pPr algn="just" eaLnBrk="1" hangingPunct="1">
                <a:lnSpc>
                  <a:spcPct val="100000"/>
                </a:lnSpc>
                <a:spcBef>
                  <a:spcPct val="0"/>
                </a:spcBef>
                <a:buFontTx/>
                <a:buNone/>
              </a:pPr>
              <a:r>
                <a:rPr lang="en-US" altLang="en-US" sz="2000" dirty="0">
                  <a:solidFill>
                    <a:schemeClr val="bg1">
                      <a:lumMod val="50000"/>
                    </a:schemeClr>
                  </a:solidFill>
                  <a:latin typeface="+mn-lt"/>
                </a:rPr>
                <a:t>Moreover, the information given and comments made in this webinar should not be interpreted as legal advice or legal opinion.</a:t>
              </a:r>
            </a:p>
            <a:p>
              <a:pPr algn="just" eaLnBrk="1" hangingPunct="1">
                <a:lnSpc>
                  <a:spcPct val="150000"/>
                </a:lnSpc>
                <a:spcBef>
                  <a:spcPct val="0"/>
                </a:spcBef>
                <a:buFontTx/>
                <a:buNone/>
              </a:pPr>
              <a:endParaRPr lang="en-US" altLang="en-US" sz="2000" dirty="0">
                <a:solidFill>
                  <a:srgbClr val="1F5492"/>
                </a:solidFill>
                <a:latin typeface="+mn-lt"/>
              </a:endParaRPr>
            </a:p>
          </p:txBody>
        </p:sp>
        <p:sp>
          <p:nvSpPr>
            <p:cNvPr id="7" name="Rectangle 7">
              <a:extLst>
                <a:ext uri="{FF2B5EF4-FFF2-40B4-BE49-F238E27FC236}">
                  <a16:creationId xmlns="" xmlns:a16="http://schemas.microsoft.com/office/drawing/2014/main" id="{79091930-ABAA-43CC-9AC5-A5D9C8045FA2}"/>
                </a:ext>
              </a:extLst>
            </p:cNvPr>
            <p:cNvSpPr>
              <a:spLocks noChangeArrowheads="1"/>
            </p:cNvSpPr>
            <p:nvPr/>
          </p:nvSpPr>
          <p:spPr bwMode="auto">
            <a:xfrm>
              <a:off x="3453205" y="2362732"/>
              <a:ext cx="4695825" cy="5000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Raleway"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9pPr>
            </a:lstStyle>
            <a:p>
              <a:pPr eaLnBrk="1" hangingPunct="1">
                <a:lnSpc>
                  <a:spcPct val="150000"/>
                </a:lnSpc>
                <a:spcBef>
                  <a:spcPct val="0"/>
                </a:spcBef>
                <a:buFontTx/>
                <a:buNone/>
              </a:pPr>
              <a:r>
                <a:rPr lang="en-US" altLang="en-US" sz="2000" b="1" dirty="0">
                  <a:solidFill>
                    <a:srgbClr val="1F5492"/>
                  </a:solidFill>
                </a:rPr>
                <a:t>DISCLAIMER</a:t>
              </a:r>
            </a:p>
          </p:txBody>
        </p:sp>
      </p:grpSp>
    </p:spTree>
    <p:extLst>
      <p:ext uri="{BB962C8B-B14F-4D97-AF65-F5344CB8AC3E}">
        <p14:creationId xmlns:p14="http://schemas.microsoft.com/office/powerpoint/2010/main" val="30426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RUSSELL Welcome Master Crisis Risk">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45C696DD-ED94-4BB6-B392-5DDC570CF599}"/>
              </a:ext>
            </a:extLst>
          </p:cNvPr>
          <p:cNvPicPr>
            <a:picLocks noChangeAspect="1"/>
          </p:cNvPicPr>
          <p:nvPr userDrawn="1"/>
        </p:nvPicPr>
        <p:blipFill>
          <a:blip r:embed="rId2"/>
          <a:stretch>
            <a:fillRect/>
          </a:stretch>
        </p:blipFill>
        <p:spPr>
          <a:xfrm>
            <a:off x="86052" y="2091662"/>
            <a:ext cx="12019896" cy="3865021"/>
          </a:xfrm>
          <a:prstGeom prst="rect">
            <a:avLst/>
          </a:prstGeom>
        </p:spPr>
      </p:pic>
      <p:sp>
        <p:nvSpPr>
          <p:cNvPr id="7" name="Rectangle 6">
            <a:extLst>
              <a:ext uri="{FF2B5EF4-FFF2-40B4-BE49-F238E27FC236}">
                <a16:creationId xmlns="" xmlns:a16="http://schemas.microsoft.com/office/drawing/2014/main" id="{03B9FE86-835E-4C14-9B4C-AD834F50CA5A}"/>
              </a:ext>
            </a:extLst>
          </p:cNvPr>
          <p:cNvSpPr/>
          <p:nvPr userDrawn="1"/>
        </p:nvSpPr>
        <p:spPr>
          <a:xfrm>
            <a:off x="0" y="2009842"/>
            <a:ext cx="12192000" cy="3946841"/>
          </a:xfrm>
          <a:prstGeom prst="rect">
            <a:avLst/>
          </a:prstGeom>
          <a:solidFill>
            <a:schemeClr val="accent4">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7">
            <a:extLst>
              <a:ext uri="{FF2B5EF4-FFF2-40B4-BE49-F238E27FC236}">
                <a16:creationId xmlns="" xmlns:a16="http://schemas.microsoft.com/office/drawing/2014/main" id="{6F4E361A-3142-49C0-A476-E21E6E64AA65}"/>
              </a:ext>
            </a:extLst>
          </p:cNvPr>
          <p:cNvSpPr>
            <a:spLocks noChangeArrowheads="1"/>
          </p:cNvSpPr>
          <p:nvPr userDrawn="1"/>
        </p:nvSpPr>
        <p:spPr bwMode="auto">
          <a:xfrm>
            <a:off x="555625" y="5008690"/>
            <a:ext cx="3589338" cy="49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Raleway"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9pPr>
          </a:lstStyle>
          <a:p>
            <a:pPr algn="ctr" eaLnBrk="1" hangingPunct="1">
              <a:lnSpc>
                <a:spcPct val="150000"/>
              </a:lnSpc>
              <a:spcBef>
                <a:spcPct val="0"/>
              </a:spcBef>
              <a:buFontTx/>
              <a:buNone/>
            </a:pPr>
            <a:r>
              <a:rPr lang="en-US" altLang="en-US" sz="2000" dirty="0" smtClean="0">
                <a:solidFill>
                  <a:schemeClr val="bg1"/>
                </a:solidFill>
              </a:rPr>
              <a:t>Missan Eido, Principal</a:t>
            </a:r>
            <a:endParaRPr lang="en-US" altLang="en-US" sz="2000" dirty="0">
              <a:solidFill>
                <a:schemeClr val="bg1"/>
              </a:solidFill>
            </a:endParaRPr>
          </a:p>
        </p:txBody>
      </p:sp>
    </p:spTree>
    <p:extLst>
      <p:ext uri="{BB962C8B-B14F-4D97-AF65-F5344CB8AC3E}">
        <p14:creationId xmlns:p14="http://schemas.microsoft.com/office/powerpoint/2010/main" val="73650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Image with Right Bullets">
    <p:spTree>
      <p:nvGrpSpPr>
        <p:cNvPr id="1" name=""/>
        <p:cNvGrpSpPr/>
        <p:nvPr/>
      </p:nvGrpSpPr>
      <p:grpSpPr>
        <a:xfrm>
          <a:off x="0" y="0"/>
          <a:ext cx="0" cy="0"/>
          <a:chOff x="0" y="0"/>
          <a:chExt cx="0" cy="0"/>
        </a:xfrm>
      </p:grpSpPr>
      <p:grpSp>
        <p:nvGrpSpPr>
          <p:cNvPr id="6" name="Group 6">
            <a:extLst>
              <a:ext uri="{FF2B5EF4-FFF2-40B4-BE49-F238E27FC236}">
                <a16:creationId xmlns="" xmlns:a16="http://schemas.microsoft.com/office/drawing/2014/main" id="{82D7903A-E76B-4BE7-A853-74359D823237}"/>
              </a:ext>
            </a:extLst>
          </p:cNvPr>
          <p:cNvGrpSpPr>
            <a:grpSpLocks/>
          </p:cNvGrpSpPr>
          <p:nvPr userDrawn="1"/>
        </p:nvGrpSpPr>
        <p:grpSpPr bwMode="auto">
          <a:xfrm>
            <a:off x="6096000" y="1803400"/>
            <a:ext cx="1082675" cy="1206500"/>
            <a:chOff x="567057" y="1661383"/>
            <a:chExt cx="1083213" cy="1206469"/>
          </a:xfrm>
        </p:grpSpPr>
        <p:sp>
          <p:nvSpPr>
            <p:cNvPr id="7" name="Oval 6">
              <a:extLst>
                <a:ext uri="{FF2B5EF4-FFF2-40B4-BE49-F238E27FC236}">
                  <a16:creationId xmlns="" xmlns:a16="http://schemas.microsoft.com/office/drawing/2014/main" id="{9CF35EC0-F5DE-49AF-BEB6-FD6D0F61FC7C}"/>
                </a:ext>
              </a:extLst>
            </p:cNvPr>
            <p:cNvSpPr/>
            <p:nvPr/>
          </p:nvSpPr>
          <p:spPr>
            <a:xfrm>
              <a:off x="567057" y="1759805"/>
              <a:ext cx="1083213" cy="1108047"/>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 xmlns:a16="http://schemas.microsoft.com/office/drawing/2014/main" id="{24059771-3CEC-487D-B88D-6E22CB0AB00F}"/>
                </a:ext>
              </a:extLst>
            </p:cNvPr>
            <p:cNvSpPr>
              <a:spLocks noChangeArrowheads="1"/>
            </p:cNvSpPr>
            <p:nvPr/>
          </p:nvSpPr>
          <p:spPr bwMode="auto">
            <a:xfrm>
              <a:off x="567057" y="1661383"/>
              <a:ext cx="1083213" cy="98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fontAlgn="auto" hangingPunct="1">
                <a:lnSpc>
                  <a:spcPct val="150000"/>
                </a:lnSpc>
                <a:spcBef>
                  <a:spcPts val="0"/>
                </a:spcBef>
                <a:spcAft>
                  <a:spcPts val="0"/>
                </a:spcAft>
                <a:defRPr/>
              </a:pPr>
              <a:endParaRPr lang="en-US" sz="4400" dirty="0">
                <a:solidFill>
                  <a:schemeClr val="tx1">
                    <a:lumMod val="95000"/>
                    <a:lumOff val="5000"/>
                  </a:schemeClr>
                </a:solidFill>
                <a:latin typeface="Raleway" panose="020B0503030101060003" pitchFamily="34" charset="0"/>
              </a:endParaRPr>
            </a:p>
          </p:txBody>
        </p:sp>
      </p:grpSp>
      <p:grpSp>
        <p:nvGrpSpPr>
          <p:cNvPr id="11" name="Group 11">
            <a:extLst>
              <a:ext uri="{FF2B5EF4-FFF2-40B4-BE49-F238E27FC236}">
                <a16:creationId xmlns="" xmlns:a16="http://schemas.microsoft.com/office/drawing/2014/main" id="{AD3535B4-3A23-48AC-ADD8-C15E4BD6AD61}"/>
              </a:ext>
            </a:extLst>
          </p:cNvPr>
          <p:cNvGrpSpPr>
            <a:grpSpLocks/>
          </p:cNvGrpSpPr>
          <p:nvPr userDrawn="1"/>
        </p:nvGrpSpPr>
        <p:grpSpPr bwMode="auto">
          <a:xfrm>
            <a:off x="6096000" y="3233738"/>
            <a:ext cx="1082675" cy="1206500"/>
            <a:chOff x="567057" y="1661383"/>
            <a:chExt cx="1083213" cy="1206469"/>
          </a:xfrm>
        </p:grpSpPr>
        <p:sp>
          <p:nvSpPr>
            <p:cNvPr id="12" name="Oval 11">
              <a:extLst>
                <a:ext uri="{FF2B5EF4-FFF2-40B4-BE49-F238E27FC236}">
                  <a16:creationId xmlns="" xmlns:a16="http://schemas.microsoft.com/office/drawing/2014/main" id="{F91B4344-3AC4-4092-AC59-67B11A18822F}"/>
                </a:ext>
              </a:extLst>
            </p:cNvPr>
            <p:cNvSpPr/>
            <p:nvPr/>
          </p:nvSpPr>
          <p:spPr>
            <a:xfrm>
              <a:off x="567057" y="1759805"/>
              <a:ext cx="1083213" cy="1108047"/>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7">
              <a:extLst>
                <a:ext uri="{FF2B5EF4-FFF2-40B4-BE49-F238E27FC236}">
                  <a16:creationId xmlns="" xmlns:a16="http://schemas.microsoft.com/office/drawing/2014/main" id="{1345C141-6614-48B3-B056-E4289CD1323C}"/>
                </a:ext>
              </a:extLst>
            </p:cNvPr>
            <p:cNvSpPr>
              <a:spLocks noChangeArrowheads="1"/>
            </p:cNvSpPr>
            <p:nvPr/>
          </p:nvSpPr>
          <p:spPr bwMode="auto">
            <a:xfrm>
              <a:off x="567057" y="1661383"/>
              <a:ext cx="1083213" cy="9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fontAlgn="auto" hangingPunct="1">
                <a:lnSpc>
                  <a:spcPct val="150000"/>
                </a:lnSpc>
                <a:spcBef>
                  <a:spcPts val="0"/>
                </a:spcBef>
                <a:spcAft>
                  <a:spcPts val="0"/>
                </a:spcAft>
                <a:defRPr/>
              </a:pPr>
              <a:endParaRPr lang="en-US" sz="4400" dirty="0">
                <a:solidFill>
                  <a:schemeClr val="tx1">
                    <a:lumMod val="95000"/>
                    <a:lumOff val="5000"/>
                  </a:schemeClr>
                </a:solidFill>
                <a:latin typeface="Raleway" panose="020B0503030101060003" pitchFamily="34" charset="0"/>
              </a:endParaRPr>
            </a:p>
          </p:txBody>
        </p:sp>
      </p:grpSp>
      <p:grpSp>
        <p:nvGrpSpPr>
          <p:cNvPr id="16" name="Group 16">
            <a:extLst>
              <a:ext uri="{FF2B5EF4-FFF2-40B4-BE49-F238E27FC236}">
                <a16:creationId xmlns="" xmlns:a16="http://schemas.microsoft.com/office/drawing/2014/main" id="{F67C7B14-B379-44E9-A5B0-5A8F4E45A219}"/>
              </a:ext>
            </a:extLst>
          </p:cNvPr>
          <p:cNvGrpSpPr>
            <a:grpSpLocks/>
          </p:cNvGrpSpPr>
          <p:nvPr userDrawn="1"/>
        </p:nvGrpSpPr>
        <p:grpSpPr bwMode="auto">
          <a:xfrm>
            <a:off x="6096000" y="4737100"/>
            <a:ext cx="1082675" cy="1206500"/>
            <a:chOff x="567057" y="1661383"/>
            <a:chExt cx="1083213" cy="1206469"/>
          </a:xfrm>
        </p:grpSpPr>
        <p:sp>
          <p:nvSpPr>
            <p:cNvPr id="17" name="Oval 16">
              <a:extLst>
                <a:ext uri="{FF2B5EF4-FFF2-40B4-BE49-F238E27FC236}">
                  <a16:creationId xmlns="" xmlns:a16="http://schemas.microsoft.com/office/drawing/2014/main" id="{C2A28C9C-07ED-4466-A59F-7994985E8CA6}"/>
                </a:ext>
              </a:extLst>
            </p:cNvPr>
            <p:cNvSpPr/>
            <p:nvPr/>
          </p:nvSpPr>
          <p:spPr>
            <a:xfrm>
              <a:off x="567057" y="1759805"/>
              <a:ext cx="1083213" cy="1108047"/>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7">
              <a:extLst>
                <a:ext uri="{FF2B5EF4-FFF2-40B4-BE49-F238E27FC236}">
                  <a16:creationId xmlns="" xmlns:a16="http://schemas.microsoft.com/office/drawing/2014/main" id="{A5E8B01E-7724-41FD-AA92-AB50E1A9D4BE}"/>
                </a:ext>
              </a:extLst>
            </p:cNvPr>
            <p:cNvSpPr>
              <a:spLocks noChangeArrowheads="1"/>
            </p:cNvSpPr>
            <p:nvPr/>
          </p:nvSpPr>
          <p:spPr bwMode="auto">
            <a:xfrm>
              <a:off x="567057" y="1661383"/>
              <a:ext cx="1083213" cy="9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fontAlgn="auto" hangingPunct="1">
                <a:lnSpc>
                  <a:spcPct val="150000"/>
                </a:lnSpc>
                <a:spcBef>
                  <a:spcPts val="0"/>
                </a:spcBef>
                <a:spcAft>
                  <a:spcPts val="0"/>
                </a:spcAft>
                <a:defRPr/>
              </a:pPr>
              <a:endParaRPr lang="en-US" sz="4400" dirty="0">
                <a:solidFill>
                  <a:schemeClr val="tx1">
                    <a:lumMod val="95000"/>
                    <a:lumOff val="5000"/>
                  </a:schemeClr>
                </a:solidFill>
                <a:latin typeface="Raleway" panose="020B0503030101060003" pitchFamily="34" charset="0"/>
              </a:endParaRPr>
            </a:p>
          </p:txBody>
        </p:sp>
      </p:grpSp>
      <p:sp>
        <p:nvSpPr>
          <p:cNvPr id="22" name="Picture Placeholder 21">
            <a:extLst>
              <a:ext uri="{FF2B5EF4-FFF2-40B4-BE49-F238E27FC236}">
                <a16:creationId xmlns="" xmlns:a16="http://schemas.microsoft.com/office/drawing/2014/main" id="{93057FD3-0280-412A-857D-29C49AC7A76B}"/>
              </a:ext>
            </a:extLst>
          </p:cNvPr>
          <p:cNvSpPr>
            <a:spLocks noGrp="1"/>
          </p:cNvSpPr>
          <p:nvPr>
            <p:ph type="pic" sz="quarter" idx="10"/>
          </p:nvPr>
        </p:nvSpPr>
        <p:spPr>
          <a:xfrm>
            <a:off x="246063" y="219075"/>
            <a:ext cx="5573712" cy="5873750"/>
          </a:xfrm>
        </p:spPr>
        <p:txBody>
          <a:bodyPr/>
          <a:lstStyle>
            <a:lvl1pPr marL="0" indent="0">
              <a:buNone/>
              <a:defRPr/>
            </a:lvl1pPr>
          </a:lstStyle>
          <a:p>
            <a:endParaRPr lang="en-US" dirty="0"/>
          </a:p>
        </p:txBody>
      </p:sp>
      <p:sp>
        <p:nvSpPr>
          <p:cNvPr id="23" name="Title 22">
            <a:extLst>
              <a:ext uri="{FF2B5EF4-FFF2-40B4-BE49-F238E27FC236}">
                <a16:creationId xmlns="" xmlns:a16="http://schemas.microsoft.com/office/drawing/2014/main" id="{AD96199C-7156-4677-B064-1539DBD85EF2}"/>
              </a:ext>
            </a:extLst>
          </p:cNvPr>
          <p:cNvSpPr>
            <a:spLocks noGrp="1"/>
          </p:cNvSpPr>
          <p:nvPr>
            <p:ph type="title" hasCustomPrompt="1"/>
          </p:nvPr>
        </p:nvSpPr>
        <p:spPr>
          <a:xfrm>
            <a:off x="6096000" y="251618"/>
            <a:ext cx="3200400" cy="1325563"/>
          </a:xfrm>
        </p:spPr>
        <p:txBody>
          <a:bodyPr/>
          <a:lstStyle>
            <a:lvl1pPr>
              <a:defRPr/>
            </a:lvl1pPr>
          </a:lstStyle>
          <a:p>
            <a:r>
              <a:rPr lang="en-US" dirty="0"/>
              <a:t>OBJECTIVES</a:t>
            </a:r>
          </a:p>
        </p:txBody>
      </p:sp>
      <p:sp>
        <p:nvSpPr>
          <p:cNvPr id="27" name="Text Placeholder 26">
            <a:extLst>
              <a:ext uri="{FF2B5EF4-FFF2-40B4-BE49-F238E27FC236}">
                <a16:creationId xmlns="" xmlns:a16="http://schemas.microsoft.com/office/drawing/2014/main" id="{A13E8A67-28A1-4DE9-AA44-228939C0C694}"/>
              </a:ext>
            </a:extLst>
          </p:cNvPr>
          <p:cNvSpPr>
            <a:spLocks noGrp="1"/>
          </p:cNvSpPr>
          <p:nvPr>
            <p:ph type="body" sz="quarter" idx="11" hasCustomPrompt="1"/>
          </p:nvPr>
        </p:nvSpPr>
        <p:spPr>
          <a:xfrm>
            <a:off x="7319963" y="4730926"/>
            <a:ext cx="3368675" cy="7116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CONTENT TITLE</a:t>
            </a:r>
          </a:p>
        </p:txBody>
      </p:sp>
      <p:sp>
        <p:nvSpPr>
          <p:cNvPr id="28" name="Text Placeholder 26">
            <a:extLst>
              <a:ext uri="{FF2B5EF4-FFF2-40B4-BE49-F238E27FC236}">
                <a16:creationId xmlns="" xmlns:a16="http://schemas.microsoft.com/office/drawing/2014/main" id="{9E481A91-B618-4AEC-9EFB-9CF98EB0B2D7}"/>
              </a:ext>
            </a:extLst>
          </p:cNvPr>
          <p:cNvSpPr>
            <a:spLocks noGrp="1"/>
          </p:cNvSpPr>
          <p:nvPr>
            <p:ph type="body" sz="quarter" idx="12" hasCustomPrompt="1"/>
          </p:nvPr>
        </p:nvSpPr>
        <p:spPr>
          <a:xfrm>
            <a:off x="7327901" y="3240204"/>
            <a:ext cx="3368675" cy="7116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CONTENT TITLE</a:t>
            </a:r>
          </a:p>
        </p:txBody>
      </p:sp>
      <p:sp>
        <p:nvSpPr>
          <p:cNvPr id="29" name="Text Placeholder 26">
            <a:extLst>
              <a:ext uri="{FF2B5EF4-FFF2-40B4-BE49-F238E27FC236}">
                <a16:creationId xmlns="" xmlns:a16="http://schemas.microsoft.com/office/drawing/2014/main" id="{B2C19EE7-68E5-4108-A5FE-9DAFAF2EEB22}"/>
              </a:ext>
            </a:extLst>
          </p:cNvPr>
          <p:cNvSpPr>
            <a:spLocks noGrp="1"/>
          </p:cNvSpPr>
          <p:nvPr>
            <p:ph type="body" sz="quarter" idx="13" hasCustomPrompt="1"/>
          </p:nvPr>
        </p:nvSpPr>
        <p:spPr>
          <a:xfrm>
            <a:off x="7319963" y="1843633"/>
            <a:ext cx="3368675" cy="7116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CONTENT TITLE</a:t>
            </a:r>
          </a:p>
        </p:txBody>
      </p:sp>
      <p:sp>
        <p:nvSpPr>
          <p:cNvPr id="38" name="Text Placeholder 37">
            <a:extLst>
              <a:ext uri="{FF2B5EF4-FFF2-40B4-BE49-F238E27FC236}">
                <a16:creationId xmlns="" xmlns:a16="http://schemas.microsoft.com/office/drawing/2014/main" id="{6735E99B-7708-4F4B-BAD0-C055E955DFA8}"/>
              </a:ext>
            </a:extLst>
          </p:cNvPr>
          <p:cNvSpPr>
            <a:spLocks noGrp="1"/>
          </p:cNvSpPr>
          <p:nvPr>
            <p:ph type="body" sz="quarter" idx="17" hasCustomPrompt="1"/>
          </p:nvPr>
        </p:nvSpPr>
        <p:spPr>
          <a:xfrm>
            <a:off x="7336693" y="2640013"/>
            <a:ext cx="3351945" cy="515937"/>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Edit Master text styles, add content here</a:t>
            </a:r>
          </a:p>
        </p:txBody>
      </p:sp>
      <p:sp>
        <p:nvSpPr>
          <p:cNvPr id="39" name="Text Placeholder 37">
            <a:extLst>
              <a:ext uri="{FF2B5EF4-FFF2-40B4-BE49-F238E27FC236}">
                <a16:creationId xmlns="" xmlns:a16="http://schemas.microsoft.com/office/drawing/2014/main" id="{BAAD6BD2-08AA-4596-B935-D9683F20C9B8}"/>
              </a:ext>
            </a:extLst>
          </p:cNvPr>
          <p:cNvSpPr>
            <a:spLocks noGrp="1"/>
          </p:cNvSpPr>
          <p:nvPr>
            <p:ph type="body" sz="quarter" idx="18" hasCustomPrompt="1"/>
          </p:nvPr>
        </p:nvSpPr>
        <p:spPr>
          <a:xfrm>
            <a:off x="7328755" y="4077090"/>
            <a:ext cx="3351945" cy="515937"/>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Edit Master text styles, add content here</a:t>
            </a:r>
          </a:p>
        </p:txBody>
      </p:sp>
      <p:sp>
        <p:nvSpPr>
          <p:cNvPr id="40" name="Text Placeholder 37">
            <a:extLst>
              <a:ext uri="{FF2B5EF4-FFF2-40B4-BE49-F238E27FC236}">
                <a16:creationId xmlns="" xmlns:a16="http://schemas.microsoft.com/office/drawing/2014/main" id="{F0538CC1-7D10-423A-AB45-9F9B1069EB65}"/>
              </a:ext>
            </a:extLst>
          </p:cNvPr>
          <p:cNvSpPr>
            <a:spLocks noGrp="1"/>
          </p:cNvSpPr>
          <p:nvPr>
            <p:ph type="body" sz="quarter" idx="19" hasCustomPrompt="1"/>
          </p:nvPr>
        </p:nvSpPr>
        <p:spPr>
          <a:xfrm>
            <a:off x="7319962" y="5576888"/>
            <a:ext cx="3351945" cy="515937"/>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Edit Master text styles, add content here</a:t>
            </a:r>
          </a:p>
        </p:txBody>
      </p:sp>
    </p:spTree>
    <p:extLst>
      <p:ext uri="{BB962C8B-B14F-4D97-AF65-F5344CB8AC3E}">
        <p14:creationId xmlns:p14="http://schemas.microsoft.com/office/powerpoint/2010/main" val="16870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1000"/>
                                        <p:tgtEl>
                                          <p:spTgt spid="27">
                                            <p:txEl>
                                              <p:pRg st="0" end="0"/>
                                            </p:txEl>
                                          </p:spTgt>
                                        </p:tgtEl>
                                      </p:cBhvr>
                                    </p:animEffect>
                                    <p:anim calcmode="lin" valueType="num">
                                      <p:cBhvr>
                                        <p:cTn id="23"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7">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1000"/>
                                        <p:tgtEl>
                                          <p:spTgt spid="28">
                                            <p:txEl>
                                              <p:pRg st="0" end="0"/>
                                            </p:txEl>
                                          </p:spTgt>
                                        </p:tgtEl>
                                      </p:cBhvr>
                                    </p:animEffect>
                                    <p:anim calcmode="lin" valueType="num">
                                      <p:cBhvr>
                                        <p:cTn id="2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1000"/>
                                        <p:tgtEl>
                                          <p:spTgt spid="29">
                                            <p:txEl>
                                              <p:pRg st="0" end="0"/>
                                            </p:txEl>
                                          </p:spTgt>
                                        </p:tgtEl>
                                      </p:cBhvr>
                                    </p:animEffect>
                                    <p:anim calcmode="lin" valueType="num">
                                      <p:cBhvr>
                                        <p:cTn id="33"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xEl>
                                              <p:pRg st="0" end="0"/>
                                            </p:txEl>
                                          </p:spTgt>
                                        </p:tgtEl>
                                        <p:attrNameLst>
                                          <p:attrName>style.visibility</p:attrName>
                                        </p:attrNameLst>
                                      </p:cBhvr>
                                      <p:to>
                                        <p:strVal val="visible"/>
                                      </p:to>
                                    </p:set>
                                    <p:animEffect transition="in" filter="fade">
                                      <p:cBhvr>
                                        <p:cTn id="37" dur="1000"/>
                                        <p:tgtEl>
                                          <p:spTgt spid="38">
                                            <p:txEl>
                                              <p:pRg st="0" end="0"/>
                                            </p:txEl>
                                          </p:spTgt>
                                        </p:tgtEl>
                                      </p:cBhvr>
                                    </p:animEffect>
                                    <p:anim calcmode="lin" valueType="num">
                                      <p:cBhvr>
                                        <p:cTn id="3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38">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9">
                                            <p:txEl>
                                              <p:pRg st="0" end="0"/>
                                            </p:txEl>
                                          </p:spTgt>
                                        </p:tgtEl>
                                        <p:attrNameLst>
                                          <p:attrName>style.visibility</p:attrName>
                                        </p:attrNameLst>
                                      </p:cBhvr>
                                      <p:to>
                                        <p:strVal val="visible"/>
                                      </p:to>
                                    </p:set>
                                    <p:animEffect transition="in" filter="fade">
                                      <p:cBhvr>
                                        <p:cTn id="42" dur="1000"/>
                                        <p:tgtEl>
                                          <p:spTgt spid="39">
                                            <p:txEl>
                                              <p:pRg st="0" end="0"/>
                                            </p:txEl>
                                          </p:spTgt>
                                        </p:tgtEl>
                                      </p:cBhvr>
                                    </p:animEffect>
                                    <p:anim calcmode="lin" valueType="num">
                                      <p:cBhvr>
                                        <p:cTn id="43"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0">
                                            <p:txEl>
                                              <p:pRg st="0" end="0"/>
                                            </p:txEl>
                                          </p:spTgt>
                                        </p:tgtEl>
                                        <p:attrNameLst>
                                          <p:attrName>style.visibility</p:attrName>
                                        </p:attrNameLst>
                                      </p:cBhvr>
                                      <p:to>
                                        <p:strVal val="visible"/>
                                      </p:to>
                                    </p:set>
                                    <p:animEffect transition="in" filter="fade">
                                      <p:cBhvr>
                                        <p:cTn id="47" dur="1000"/>
                                        <p:tgtEl>
                                          <p:spTgt spid="40">
                                            <p:txEl>
                                              <p:pRg st="0" end="0"/>
                                            </p:txEl>
                                          </p:spTgt>
                                        </p:tgtEl>
                                      </p:cBhvr>
                                    </p:animEffect>
                                    <p:anim calcmode="lin" valueType="num">
                                      <p:cBhvr>
                                        <p:cTn id="4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42"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ppt_x</p:attrName>
                        </p:attrNameLst>
                      </p:cBhvr>
                      <p:tavLst>
                        <p:tav tm="0">
                          <p:val>
                            <p:strVal val="#ppt_x"/>
                          </p:val>
                        </p:tav>
                        <p:tav tm="100000">
                          <p:val>
                            <p:strVal val="#ppt_x"/>
                          </p:val>
                        </p:tav>
                      </p:tavLst>
                    </p:anim>
                    <p:anim calcmode="lin" valueType="num">
                      <p:cBhvr>
                        <p:cTn dur="1000" fill="hold"/>
                        <p:tgtEl>
                          <p:spTgt spid="27"/>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anim calcmode="lin" valueType="num">
                      <p:cBhvr>
                        <p:cTn dur="1000" fill="hold"/>
                        <p:tgtEl>
                          <p:spTgt spid="38"/>
                        </p:tgtEl>
                        <p:attrNameLst>
                          <p:attrName>ppt_x</p:attrName>
                        </p:attrNameLst>
                      </p:cBhvr>
                      <p:tavLst>
                        <p:tav tm="0">
                          <p:val>
                            <p:strVal val="#ppt_x"/>
                          </p:val>
                        </p:tav>
                        <p:tav tm="100000">
                          <p:val>
                            <p:strVal val="#ppt_x"/>
                          </p:val>
                        </p:tav>
                      </p:tavLst>
                    </p:anim>
                    <p:anim calcmode="lin" valueType="num">
                      <p:cBhvr>
                        <p:cTn dur="10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2"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1000"/>
                        <p:tgtEl>
                          <p:spTgt spid="39"/>
                        </p:tgtEl>
                      </p:cBhvr>
                    </p:animEffect>
                    <p:anim calcmode="lin" valueType="num">
                      <p:cBhvr>
                        <p:cTn dur="1000" fill="hold"/>
                        <p:tgtEl>
                          <p:spTgt spid="39"/>
                        </p:tgtEl>
                        <p:attrNameLst>
                          <p:attrName>ppt_x</p:attrName>
                        </p:attrNameLst>
                      </p:cBhvr>
                      <p:tavLst>
                        <p:tav tm="0">
                          <p:val>
                            <p:strVal val="#ppt_x"/>
                          </p:val>
                        </p:tav>
                        <p:tav tm="100000">
                          <p:val>
                            <p:strVal val="#ppt_x"/>
                          </p:val>
                        </p:tav>
                      </p:tavLst>
                    </p:anim>
                    <p:anim calcmode="lin" valueType="num">
                      <p:cBhvr>
                        <p:cTn dur="1000" fill="hold"/>
                        <p:tgtEl>
                          <p:spTgt spid="39"/>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42"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1000"/>
                        <p:tgtEl>
                          <p:spTgt spid="40"/>
                        </p:tgtEl>
                      </p:cBhvr>
                    </p:animEffect>
                    <p:anim calcmode="lin" valueType="num">
                      <p:cBhvr>
                        <p:cTn dur="1000" fill="hold"/>
                        <p:tgtEl>
                          <p:spTgt spid="40"/>
                        </p:tgtEl>
                        <p:attrNameLst>
                          <p:attrName>ppt_x</p:attrName>
                        </p:attrNameLst>
                      </p:cBhvr>
                      <p:tavLst>
                        <p:tav tm="0">
                          <p:val>
                            <p:strVal val="#ppt_x"/>
                          </p:val>
                        </p:tav>
                        <p:tav tm="100000">
                          <p:val>
                            <p:strVal val="#ppt_x"/>
                          </p:val>
                        </p:tav>
                      </p:tavLst>
                    </p:anim>
                    <p:anim calcmode="lin" valueType="num">
                      <p:cBhvr>
                        <p:cTn dur="1000" fill="hold"/>
                        <p:tgtEl>
                          <p:spTgt spid="40"/>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BB5797BF-D355-469F-89DA-441726DBF93C}"/>
              </a:ext>
            </a:extLst>
          </p:cNvPr>
          <p:cNvSpPr>
            <a:spLocks noGrp="1"/>
          </p:cNvSpPr>
          <p:nvPr>
            <p:ph type="title"/>
          </p:nvPr>
        </p:nvSpPr>
        <p:spPr bwMode="auto">
          <a:xfrm>
            <a:off x="838200" y="365125"/>
            <a:ext cx="852560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 xmlns:a16="http://schemas.microsoft.com/office/drawing/2014/main" id="{2FB6B401-87B9-4861-AB6D-80D131B83B8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 name="Date Placeholder 3">
            <a:extLst>
              <a:ext uri="{FF2B5EF4-FFF2-40B4-BE49-F238E27FC236}">
                <a16:creationId xmlns="" xmlns:a16="http://schemas.microsoft.com/office/drawing/2014/main" id="{52B7A0A4-937D-440E-94CD-E0D54400B583}"/>
              </a:ext>
            </a:extLst>
          </p:cNvPr>
          <p:cNvSpPr txBox="1">
            <a:spLocks/>
          </p:cNvSpPr>
          <p:nvPr userDrawn="1"/>
        </p:nvSpPr>
        <p:spPr>
          <a:xfrm>
            <a:off x="79131" y="6356350"/>
            <a:ext cx="3502269" cy="365125"/>
          </a:xfrm>
          <a:prstGeom prst="rect">
            <a:avLst/>
          </a:prstGeom>
          <a:solidFill>
            <a:srgbClr val="24446A"/>
          </a:solidFill>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74871AD8-E92C-421F-A0D6-59854BDB76B7}" type="datetimeFigureOut">
              <a:rPr lang="en-US" sz="1400" smtClean="0"/>
              <a:pPr algn="ctr">
                <a:defRPr/>
              </a:pPr>
              <a:t>2/25/2019</a:t>
            </a:fld>
            <a:endParaRPr lang="en-US" sz="1400" dirty="0"/>
          </a:p>
        </p:txBody>
      </p:sp>
      <p:sp>
        <p:nvSpPr>
          <p:cNvPr id="9" name="Footer Placeholder 4">
            <a:extLst>
              <a:ext uri="{FF2B5EF4-FFF2-40B4-BE49-F238E27FC236}">
                <a16:creationId xmlns="" xmlns:a16="http://schemas.microsoft.com/office/drawing/2014/main" id="{EB6DDC9C-B451-4C90-BF44-F2F2BFA23E87}"/>
              </a:ext>
            </a:extLst>
          </p:cNvPr>
          <p:cNvSpPr txBox="1">
            <a:spLocks/>
          </p:cNvSpPr>
          <p:nvPr userDrawn="1"/>
        </p:nvSpPr>
        <p:spPr>
          <a:xfrm>
            <a:off x="3581400" y="6356349"/>
            <a:ext cx="5128846" cy="365125"/>
          </a:xfrm>
          <a:prstGeom prst="rect">
            <a:avLst/>
          </a:prstGeom>
          <a:solidFill>
            <a:srgbClr val="24446A"/>
          </a:solidFill>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r>
              <a:rPr lang="en-US" sz="1400" dirty="0"/>
              <a:t>Copyright Firestorm Solutions, 2018</a:t>
            </a:r>
          </a:p>
        </p:txBody>
      </p:sp>
      <p:sp>
        <p:nvSpPr>
          <p:cNvPr id="10" name="Slide Number Placeholder 5">
            <a:extLst>
              <a:ext uri="{FF2B5EF4-FFF2-40B4-BE49-F238E27FC236}">
                <a16:creationId xmlns="" xmlns:a16="http://schemas.microsoft.com/office/drawing/2014/main" id="{25C790EB-B2EC-4921-907F-8B7BA9955D6F}"/>
              </a:ext>
            </a:extLst>
          </p:cNvPr>
          <p:cNvSpPr txBox="1">
            <a:spLocks/>
          </p:cNvSpPr>
          <p:nvPr userDrawn="1"/>
        </p:nvSpPr>
        <p:spPr>
          <a:xfrm>
            <a:off x="8531469" y="6356348"/>
            <a:ext cx="3581400" cy="365125"/>
          </a:xfrm>
          <a:prstGeom prst="rect">
            <a:avLst/>
          </a:prstGeom>
          <a:solidFill>
            <a:srgbClr val="24446A"/>
          </a:solidFill>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7BBB5C22-129B-4BE3-BCD2-2BA6CBD1A836}" type="slidenum">
              <a:rPr lang="en-US" sz="1400" smtClean="0"/>
              <a:pPr algn="ctr">
                <a:defRPr/>
              </a:pPr>
              <a:t>‹#›</a:t>
            </a:fld>
            <a:endParaRPr lang="en-US" sz="1400" dirty="0"/>
          </a:p>
        </p:txBody>
      </p:sp>
      <p:pic>
        <p:nvPicPr>
          <p:cNvPr id="7" name="Picture 6">
            <a:extLst>
              <a:ext uri="{FF2B5EF4-FFF2-40B4-BE49-F238E27FC236}">
                <a16:creationId xmlns="" xmlns:a16="http://schemas.microsoft.com/office/drawing/2014/main" id="{AFD3DE21-3B46-42E9-A9B1-64E29DE138D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733399" y="136526"/>
            <a:ext cx="2233748" cy="822697"/>
          </a:xfrm>
          <a:prstGeom prst="rect">
            <a:avLst/>
          </a:prstGeom>
        </p:spPr>
      </p:pic>
      <p:sp>
        <p:nvSpPr>
          <p:cNvPr id="2" name="Footer Placeholder 1"/>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49" r:id="rId3"/>
    <p:sldLayoutId id="2147483651" r:id="rId4"/>
    <p:sldLayoutId id="2147483652" r:id="rId5"/>
    <p:sldLayoutId id="2147483670" r:id="rId6"/>
    <p:sldLayoutId id="2147483667" r:id="rId7"/>
    <p:sldLayoutId id="2147483668" r:id="rId8"/>
  </p:sldLayoutIdLst>
  <p:txStyles>
    <p:titleStyle>
      <a:lvl1pPr marL="0" indent="0" algn="l" rtl="0" fontAlgn="base">
        <a:lnSpc>
          <a:spcPct val="90000"/>
        </a:lnSpc>
        <a:spcBef>
          <a:spcPct val="0"/>
        </a:spcBef>
        <a:spcAft>
          <a:spcPct val="0"/>
        </a:spcAft>
        <a:buFont typeface="Arial" panose="020B0604020202020204" pitchFamily="34" charset="0"/>
        <a:buNone/>
        <a:defRPr sz="3600" kern="1200">
          <a:solidFill>
            <a:schemeClr val="tx2"/>
          </a:solidFill>
          <a:latin typeface="+mn-lt"/>
          <a:ea typeface="+mj-ea"/>
          <a:cs typeface="+mj-cs"/>
        </a:defRPr>
      </a:lvl1pPr>
      <a:lvl2pPr algn="l" rtl="0" fontAlgn="base">
        <a:lnSpc>
          <a:spcPct val="90000"/>
        </a:lnSpc>
        <a:spcBef>
          <a:spcPct val="0"/>
        </a:spcBef>
        <a:spcAft>
          <a:spcPct val="0"/>
        </a:spcAft>
        <a:defRPr sz="4400">
          <a:solidFill>
            <a:schemeClr val="tx1"/>
          </a:solidFill>
          <a:latin typeface="Raleway" pitchFamily="34" charset="0"/>
        </a:defRPr>
      </a:lvl2pPr>
      <a:lvl3pPr algn="l" rtl="0" fontAlgn="base">
        <a:lnSpc>
          <a:spcPct val="90000"/>
        </a:lnSpc>
        <a:spcBef>
          <a:spcPct val="0"/>
        </a:spcBef>
        <a:spcAft>
          <a:spcPct val="0"/>
        </a:spcAft>
        <a:defRPr sz="4400">
          <a:solidFill>
            <a:schemeClr val="tx1"/>
          </a:solidFill>
          <a:latin typeface="Raleway" pitchFamily="34" charset="0"/>
        </a:defRPr>
      </a:lvl3pPr>
      <a:lvl4pPr algn="l" rtl="0" fontAlgn="base">
        <a:lnSpc>
          <a:spcPct val="90000"/>
        </a:lnSpc>
        <a:spcBef>
          <a:spcPct val="0"/>
        </a:spcBef>
        <a:spcAft>
          <a:spcPct val="0"/>
        </a:spcAft>
        <a:defRPr sz="4400">
          <a:solidFill>
            <a:schemeClr val="tx1"/>
          </a:solidFill>
          <a:latin typeface="Raleway" pitchFamily="34" charset="0"/>
        </a:defRPr>
      </a:lvl4pPr>
      <a:lvl5pPr algn="l" rtl="0" fontAlgn="base">
        <a:lnSpc>
          <a:spcPct val="90000"/>
        </a:lnSpc>
        <a:spcBef>
          <a:spcPct val="0"/>
        </a:spcBef>
        <a:spcAft>
          <a:spcPct val="0"/>
        </a:spcAft>
        <a:defRPr sz="4400">
          <a:solidFill>
            <a:schemeClr val="tx1"/>
          </a:solidFill>
          <a:latin typeface="Raleway" pitchFamily="34" charset="0"/>
        </a:defRPr>
      </a:lvl5pPr>
      <a:lvl6pPr marL="457200" algn="l" rtl="0" fontAlgn="base">
        <a:lnSpc>
          <a:spcPct val="90000"/>
        </a:lnSpc>
        <a:spcBef>
          <a:spcPct val="0"/>
        </a:spcBef>
        <a:spcAft>
          <a:spcPct val="0"/>
        </a:spcAft>
        <a:defRPr sz="4400">
          <a:solidFill>
            <a:schemeClr val="tx1"/>
          </a:solidFill>
          <a:latin typeface="Raleway" pitchFamily="34" charset="0"/>
        </a:defRPr>
      </a:lvl6pPr>
      <a:lvl7pPr marL="914400" algn="l" rtl="0" fontAlgn="base">
        <a:lnSpc>
          <a:spcPct val="90000"/>
        </a:lnSpc>
        <a:spcBef>
          <a:spcPct val="0"/>
        </a:spcBef>
        <a:spcAft>
          <a:spcPct val="0"/>
        </a:spcAft>
        <a:defRPr sz="4400">
          <a:solidFill>
            <a:schemeClr val="tx1"/>
          </a:solidFill>
          <a:latin typeface="Raleway" pitchFamily="34" charset="0"/>
        </a:defRPr>
      </a:lvl7pPr>
      <a:lvl8pPr marL="1371600" algn="l" rtl="0" fontAlgn="base">
        <a:lnSpc>
          <a:spcPct val="90000"/>
        </a:lnSpc>
        <a:spcBef>
          <a:spcPct val="0"/>
        </a:spcBef>
        <a:spcAft>
          <a:spcPct val="0"/>
        </a:spcAft>
        <a:defRPr sz="4400">
          <a:solidFill>
            <a:schemeClr val="tx1"/>
          </a:solidFill>
          <a:latin typeface="Raleway" pitchFamily="34" charset="0"/>
        </a:defRPr>
      </a:lvl8pPr>
      <a:lvl9pPr marL="1828800" algn="l" rtl="0" fontAlgn="base">
        <a:lnSpc>
          <a:spcPct val="90000"/>
        </a:lnSpc>
        <a:spcBef>
          <a:spcPct val="0"/>
        </a:spcBef>
        <a:spcAft>
          <a:spcPct val="0"/>
        </a:spcAft>
        <a:defRPr sz="4400">
          <a:solidFill>
            <a:schemeClr val="tx1"/>
          </a:solidFill>
          <a:latin typeface="Raleway" pitchFamily="34" charset="0"/>
        </a:defRPr>
      </a:lvl9pPr>
    </p:titleStyle>
    <p:bodyStyle>
      <a:lvl1pPr marL="457200" indent="-457200" algn="l" rtl="0" fontAlgn="base">
        <a:lnSpc>
          <a:spcPct val="90000"/>
        </a:lnSpc>
        <a:spcBef>
          <a:spcPts val="1000"/>
        </a:spcBef>
        <a:spcAft>
          <a:spcPct val="0"/>
        </a:spcAft>
        <a:buFont typeface="Arial" panose="020B0604020202020204" pitchFamily="34" charset="0"/>
        <a:buChar char="•"/>
        <a:defRPr sz="2800" kern="1200">
          <a:solidFill>
            <a:schemeClr val="tx2"/>
          </a:solidFill>
          <a:latin typeface="+mn-lt"/>
          <a:ea typeface="+mn-ea"/>
          <a:cs typeface="+mn-cs"/>
        </a:defRPr>
      </a:lvl1pPr>
      <a:lvl2pPr marL="800100" indent="-342900" algn="l" rtl="0" fontAlgn="base">
        <a:lnSpc>
          <a:spcPct val="90000"/>
        </a:lnSpc>
        <a:spcBef>
          <a:spcPts val="500"/>
        </a:spcBef>
        <a:spcAft>
          <a:spcPct val="0"/>
        </a:spcAft>
        <a:buFont typeface="Arial" panose="020B0604020202020204" pitchFamily="34" charset="0"/>
        <a:buChar char="•"/>
        <a:defRPr sz="2400" kern="1200">
          <a:solidFill>
            <a:schemeClr val="tx2"/>
          </a:solidFill>
          <a:latin typeface="+mn-lt"/>
          <a:ea typeface="+mn-ea"/>
          <a:cs typeface="+mn-cs"/>
        </a:defRPr>
      </a:lvl2pPr>
      <a:lvl3pPr marL="1257300" indent="-342900" algn="l" rtl="0" fontAlgn="base">
        <a:lnSpc>
          <a:spcPct val="90000"/>
        </a:lnSpc>
        <a:spcBef>
          <a:spcPts val="500"/>
        </a:spcBef>
        <a:spcAft>
          <a:spcPct val="0"/>
        </a:spcAft>
        <a:buFont typeface="Arial" panose="020B0604020202020204" pitchFamily="34" charset="0"/>
        <a:buChar char="•"/>
        <a:defRPr sz="2000" kern="1200">
          <a:solidFill>
            <a:schemeClr val="tx2"/>
          </a:solidFill>
          <a:latin typeface="+mn-lt"/>
          <a:ea typeface="+mn-ea"/>
          <a:cs typeface="+mn-cs"/>
        </a:defRPr>
      </a:lvl3pPr>
      <a:lvl4pPr marL="1657350" indent="-285750" algn="l" rtl="0" fontAlgn="base">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4pPr>
      <a:lvl5pPr marL="2114550" indent="-285750" algn="l" rtl="0" fontAlgn="base">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6.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4.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firestorm.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EE0E76D1-4199-4E50-8FBD-E1798D5E208A}"/>
              </a:ext>
            </a:extLst>
          </p:cNvPr>
          <p:cNvSpPr>
            <a:spLocks noGrp="1"/>
          </p:cNvSpPr>
          <p:nvPr>
            <p:ph type="body" sz="quarter" idx="11"/>
          </p:nvPr>
        </p:nvSpPr>
        <p:spPr>
          <a:xfrm>
            <a:off x="1294567" y="4547130"/>
            <a:ext cx="9782175" cy="914400"/>
          </a:xfrm>
        </p:spPr>
        <p:txBody>
          <a:bodyPr/>
          <a:lstStyle/>
          <a:p>
            <a:r>
              <a:rPr lang="en-US" sz="3600" dirty="0">
                <a:solidFill>
                  <a:srgbClr val="FF0000"/>
                </a:solidFill>
              </a:rPr>
              <a:t>Why Would You Wait for the </a:t>
            </a:r>
            <a:r>
              <a:rPr lang="en-US" sz="3600" dirty="0" smtClean="0">
                <a:solidFill>
                  <a:srgbClr val="FF0000"/>
                </a:solidFill>
              </a:rPr>
              <a:t>Weapon </a:t>
            </a:r>
            <a:r>
              <a:rPr lang="en-US" sz="3600" dirty="0">
                <a:solidFill>
                  <a:srgbClr val="FF0000"/>
                </a:solidFill>
              </a:rPr>
              <a:t>to Arrive?</a:t>
            </a:r>
          </a:p>
        </p:txBody>
      </p:sp>
      <p:sp>
        <p:nvSpPr>
          <p:cNvPr id="5" name="Text Placeholder 2">
            <a:extLst>
              <a:ext uri="{FF2B5EF4-FFF2-40B4-BE49-F238E27FC236}">
                <a16:creationId xmlns="" xmlns:a16="http://schemas.microsoft.com/office/drawing/2014/main" id="{EDD8386E-768E-45E3-8231-157C2C511026}"/>
              </a:ext>
            </a:extLst>
          </p:cNvPr>
          <p:cNvSpPr txBox="1">
            <a:spLocks/>
          </p:cNvSpPr>
          <p:nvPr/>
        </p:nvSpPr>
        <p:spPr bwMode="auto">
          <a:xfrm>
            <a:off x="1428659" y="3236944"/>
            <a:ext cx="92575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800" kern="1200">
                <a:solidFill>
                  <a:srgbClr val="FFC000"/>
                </a:solidFill>
                <a:latin typeface="+mn-lt"/>
                <a:ea typeface="+mn-ea"/>
                <a:cs typeface="+mn-cs"/>
              </a:defRPr>
            </a:lvl1pPr>
            <a:lvl2pPr marL="800100" indent="-342900" algn="l" rtl="0" fontAlgn="base">
              <a:lnSpc>
                <a:spcPct val="90000"/>
              </a:lnSpc>
              <a:spcBef>
                <a:spcPts val="500"/>
              </a:spcBef>
              <a:spcAft>
                <a:spcPct val="0"/>
              </a:spcAft>
              <a:buFont typeface="Arial" panose="020B0604020202020204" pitchFamily="34" charset="0"/>
              <a:buChar char="•"/>
              <a:defRPr sz="2400" kern="1200">
                <a:solidFill>
                  <a:schemeClr val="tx2"/>
                </a:solidFill>
                <a:latin typeface="+mn-lt"/>
                <a:ea typeface="+mn-ea"/>
                <a:cs typeface="+mn-cs"/>
              </a:defRPr>
            </a:lvl2pPr>
            <a:lvl3pPr marL="1257300" indent="-342900" algn="l" rtl="0" fontAlgn="base">
              <a:lnSpc>
                <a:spcPct val="90000"/>
              </a:lnSpc>
              <a:spcBef>
                <a:spcPts val="500"/>
              </a:spcBef>
              <a:spcAft>
                <a:spcPct val="0"/>
              </a:spcAft>
              <a:buFont typeface="Arial" panose="020B0604020202020204" pitchFamily="34" charset="0"/>
              <a:buChar char="•"/>
              <a:defRPr sz="2000" kern="1200">
                <a:solidFill>
                  <a:schemeClr val="tx2"/>
                </a:solidFill>
                <a:latin typeface="+mn-lt"/>
                <a:ea typeface="+mn-ea"/>
                <a:cs typeface="+mn-cs"/>
              </a:defRPr>
            </a:lvl3pPr>
            <a:lvl4pPr marL="1657350" indent="-285750" algn="l" rtl="0" fontAlgn="base">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4pPr>
            <a:lvl5pPr marL="2114550" indent="-285750" algn="l" rtl="0" fontAlgn="base">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4000" i="1" dirty="0">
                <a:solidFill>
                  <a:schemeClr val="bg1"/>
                </a:solidFill>
              </a:rPr>
              <a:t>Planning for and Responding to Violence</a:t>
            </a:r>
          </a:p>
        </p:txBody>
      </p:sp>
      <p:pic>
        <p:nvPicPr>
          <p:cNvPr id="2050" name="Picture 2" descr="The Corridor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28"/>
            <a:ext cx="3314700" cy="186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617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05065C-DA86-40C3-8AE9-C745EDD8999B}"/>
              </a:ext>
            </a:extLst>
          </p:cNvPr>
          <p:cNvSpPr>
            <a:spLocks noGrp="1"/>
          </p:cNvSpPr>
          <p:nvPr>
            <p:ph type="title"/>
          </p:nvPr>
        </p:nvSpPr>
        <p:spPr/>
        <p:txBody>
          <a:bodyPr/>
          <a:lstStyle/>
          <a:p>
            <a:r>
              <a:rPr lang="en-US" dirty="0"/>
              <a:t>WE ASKED</a:t>
            </a:r>
            <a:endParaRPr lang="en-US" dirty="0"/>
          </a:p>
        </p:txBody>
      </p:sp>
      <p:sp>
        <p:nvSpPr>
          <p:cNvPr id="4" name="Rectangle 3">
            <a:extLst>
              <a:ext uri="{FF2B5EF4-FFF2-40B4-BE49-F238E27FC236}">
                <a16:creationId xmlns="" xmlns:a16="http://schemas.microsoft.com/office/drawing/2014/main" id="{E217E46A-0463-4844-A9E8-0E48D18C2ED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Rectangle 4">
            <a:extLst>
              <a:ext uri="{FF2B5EF4-FFF2-40B4-BE49-F238E27FC236}">
                <a16:creationId xmlns="" xmlns:a16="http://schemas.microsoft.com/office/drawing/2014/main" id="{B767428F-84B8-4960-A8C1-6AF52B62779D}"/>
              </a:ext>
            </a:extLst>
          </p:cNvPr>
          <p:cNvSpPr>
            <a:spLocks noChangeArrowheads="1"/>
          </p:cNvSpPr>
          <p:nvPr/>
        </p:nvSpPr>
        <p:spPr bwMode="auto">
          <a:xfrm>
            <a:off x="0" y="3344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 name="Picture 2">
            <a:extLst>
              <a:ext uri="{FF2B5EF4-FFF2-40B4-BE49-F238E27FC236}">
                <a16:creationId xmlns="" xmlns:a16="http://schemas.microsoft.com/office/drawing/2014/main" id="{4185B3F3-93D6-470F-88EF-C8FC4334A82F}"/>
              </a:ext>
            </a:extLst>
          </p:cNvPr>
          <p:cNvPicPr>
            <a:picLocks noChangeAspect="1"/>
          </p:cNvPicPr>
          <p:nvPr/>
        </p:nvPicPr>
        <p:blipFill>
          <a:blip r:embed="rId2"/>
          <a:stretch>
            <a:fillRect/>
          </a:stretch>
        </p:blipFill>
        <p:spPr>
          <a:xfrm>
            <a:off x="6121719" y="1690688"/>
            <a:ext cx="6070282" cy="3781642"/>
          </a:xfrm>
          <a:prstGeom prst="rect">
            <a:avLst/>
          </a:prstGeom>
        </p:spPr>
      </p:pic>
      <p:pic>
        <p:nvPicPr>
          <p:cNvPr id="8" name="Picture 7">
            <a:extLst>
              <a:ext uri="{FF2B5EF4-FFF2-40B4-BE49-F238E27FC236}">
                <a16:creationId xmlns="" xmlns:a16="http://schemas.microsoft.com/office/drawing/2014/main" id="{E0BBC852-35A4-42F8-9381-93E08F2B563E}"/>
              </a:ext>
            </a:extLst>
          </p:cNvPr>
          <p:cNvPicPr>
            <a:picLocks noChangeAspect="1"/>
          </p:cNvPicPr>
          <p:nvPr/>
        </p:nvPicPr>
        <p:blipFill>
          <a:blip r:embed="rId3"/>
          <a:stretch>
            <a:fillRect/>
          </a:stretch>
        </p:blipFill>
        <p:spPr>
          <a:xfrm>
            <a:off x="0" y="1691909"/>
            <a:ext cx="6112408" cy="3786692"/>
          </a:xfrm>
          <a:prstGeom prst="rect">
            <a:avLst/>
          </a:prstGeom>
        </p:spPr>
      </p:pic>
    </p:spTree>
    <p:extLst>
      <p:ext uri="{BB962C8B-B14F-4D97-AF65-F5344CB8AC3E}">
        <p14:creationId xmlns:p14="http://schemas.microsoft.com/office/powerpoint/2010/main" val="3694999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5"/>
          <p:cNvSpPr txBox="1">
            <a:spLocks/>
          </p:cNvSpPr>
          <p:nvPr/>
        </p:nvSpPr>
        <p:spPr>
          <a:xfrm>
            <a:off x="532964" y="1849816"/>
            <a:ext cx="3967942" cy="4285357"/>
          </a:xfrm>
          <a:prstGeom prst="rect">
            <a:avLst/>
          </a:prstGeom>
        </p:spPr>
        <p:txBody>
          <a:bodyPr vert="horz" lIns="0" tIns="0" rIns="0" bIns="0" rtlCol="0">
            <a:noAutofit/>
          </a:bodyPr>
          <a:lstStyle>
            <a:lvl1pPr marL="0" indent="0" algn="l" defTabSz="609585" rtl="0" eaLnBrk="1" latinLnBrk="0" hangingPunct="1">
              <a:spcBef>
                <a:spcPct val="20000"/>
              </a:spcBef>
              <a:buFont typeface="Arial"/>
              <a:buNone/>
              <a:defRPr sz="2400" kern="1200" baseline="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65760" marR="0" lvl="0" algn="l" defTabSz="609585" rtl="0" eaLnBrk="1" fontAlgn="auto" latinLnBrk="0" hangingPunct="1">
              <a:lnSpc>
                <a:spcPct val="150000"/>
              </a:lnSpc>
              <a:spcBef>
                <a:spcPct val="20000"/>
              </a:spcBef>
              <a:spcAft>
                <a:spcPts val="0"/>
              </a:spcAft>
              <a:buClr>
                <a:prstClr val="white"/>
              </a:buClr>
              <a:buSzTx/>
              <a:tabLst/>
              <a:defRPr/>
            </a:pPr>
            <a:r>
              <a:rPr lang="en-US" dirty="0">
                <a:solidFill>
                  <a:srgbClr val="646569"/>
                </a:solidFill>
                <a:latin typeface="+mn-lt"/>
              </a:rPr>
              <a:t>1. Cost</a:t>
            </a:r>
          </a:p>
          <a:p>
            <a:pPr marL="365760" marR="0" lvl="0" algn="l" defTabSz="609585" rtl="0" eaLnBrk="1" fontAlgn="auto" latinLnBrk="0" hangingPunct="1">
              <a:lnSpc>
                <a:spcPct val="150000"/>
              </a:lnSpc>
              <a:spcBef>
                <a:spcPct val="20000"/>
              </a:spcBef>
              <a:spcAft>
                <a:spcPts val="0"/>
              </a:spcAft>
              <a:buClr>
                <a:prstClr val="white"/>
              </a:buClr>
              <a:buSzTx/>
              <a:tabLst/>
              <a:defRPr/>
            </a:pPr>
            <a:r>
              <a:rPr lang="en-US" dirty="0">
                <a:solidFill>
                  <a:srgbClr val="646569"/>
                </a:solidFill>
                <a:latin typeface="+mn-lt"/>
              </a:rPr>
              <a:t>2. Inconvenience </a:t>
            </a:r>
          </a:p>
          <a:p>
            <a:pPr marL="365760" marR="0" lvl="0" algn="l" defTabSz="609585" rtl="0" eaLnBrk="1" fontAlgn="auto" latinLnBrk="0" hangingPunct="1">
              <a:lnSpc>
                <a:spcPct val="150000"/>
              </a:lnSpc>
              <a:spcBef>
                <a:spcPct val="20000"/>
              </a:spcBef>
              <a:spcAft>
                <a:spcPts val="0"/>
              </a:spcAft>
              <a:buClr>
                <a:prstClr val="white"/>
              </a:buClr>
              <a:buSzTx/>
              <a:tabLst/>
              <a:defRPr/>
            </a:pPr>
            <a:r>
              <a:rPr lang="en-US" dirty="0">
                <a:solidFill>
                  <a:srgbClr val="646569"/>
                </a:solidFill>
                <a:latin typeface="+mn-lt"/>
              </a:rPr>
              <a:t>3. Aesthetics</a:t>
            </a:r>
          </a:p>
          <a:p>
            <a:pPr marL="365760" marR="0" lvl="0" algn="l" defTabSz="609585" rtl="0" eaLnBrk="1" fontAlgn="auto" latinLnBrk="0" hangingPunct="1">
              <a:lnSpc>
                <a:spcPct val="150000"/>
              </a:lnSpc>
              <a:spcBef>
                <a:spcPct val="20000"/>
              </a:spcBef>
              <a:spcAft>
                <a:spcPts val="0"/>
              </a:spcAft>
              <a:buClr>
                <a:prstClr val="white"/>
              </a:buClr>
              <a:buSzTx/>
              <a:tabLst/>
              <a:defRPr/>
            </a:pPr>
            <a:r>
              <a:rPr lang="en-US" dirty="0">
                <a:solidFill>
                  <a:srgbClr val="646569"/>
                </a:solidFill>
                <a:latin typeface="+mn-lt"/>
              </a:rPr>
              <a:t>4. Belief</a:t>
            </a:r>
          </a:p>
          <a:p>
            <a:pPr marL="365760" marR="0" lvl="0" indent="0" algn="l" defTabSz="609585" rtl="0" eaLnBrk="1" fontAlgn="auto" latinLnBrk="0" hangingPunct="1">
              <a:lnSpc>
                <a:spcPct val="100000"/>
              </a:lnSpc>
              <a:spcBef>
                <a:spcPct val="20000"/>
              </a:spcBef>
              <a:spcAft>
                <a:spcPts val="0"/>
              </a:spcAft>
              <a:buClr>
                <a:prstClr val="white"/>
              </a:buClr>
              <a:buSzTx/>
              <a:buFont typeface="Arial"/>
              <a:buNone/>
              <a:tabLst/>
              <a:defRPr/>
            </a:pPr>
            <a:endParaRPr kumimoji="0" lang="en-US" sz="2800" b="0" i="0" u="none" strike="noStrike" kern="1200" cap="none" spc="0" normalizeH="0" baseline="0" noProof="0" dirty="0">
              <a:ln>
                <a:noFill/>
              </a:ln>
              <a:solidFill>
                <a:prstClr val="black"/>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Arial"/>
              <a:ea typeface="+mn-ea"/>
              <a:cs typeface="Arial"/>
            </a:endParaRP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    </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592" y="1274707"/>
            <a:ext cx="7981419" cy="4584526"/>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 xmlns:a16="http://schemas.microsoft.com/office/drawing/2014/main" id="{CD03B73D-41EE-4C88-B093-0C244637BA27}"/>
              </a:ext>
            </a:extLst>
          </p:cNvPr>
          <p:cNvSpPr txBox="1">
            <a:spLocks/>
          </p:cNvSpPr>
          <p:nvPr/>
        </p:nvSpPr>
        <p:spPr bwMode="auto">
          <a:xfrm>
            <a:off x="444312" y="4040"/>
            <a:ext cx="852560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fontAlgn="base">
              <a:lnSpc>
                <a:spcPct val="90000"/>
              </a:lnSpc>
              <a:spcBef>
                <a:spcPct val="0"/>
              </a:spcBef>
              <a:spcAft>
                <a:spcPct val="0"/>
              </a:spcAft>
              <a:buFont typeface="Arial" panose="020B0604020202020204" pitchFamily="34" charset="0"/>
              <a:buNone/>
              <a:defRPr sz="3600" kern="1200">
                <a:solidFill>
                  <a:schemeClr val="tx2"/>
                </a:solidFill>
                <a:latin typeface="+mn-lt"/>
                <a:ea typeface="+mj-ea"/>
                <a:cs typeface="+mj-cs"/>
              </a:defRPr>
            </a:lvl1pPr>
            <a:lvl2pPr algn="l" rtl="0" fontAlgn="base">
              <a:lnSpc>
                <a:spcPct val="90000"/>
              </a:lnSpc>
              <a:spcBef>
                <a:spcPct val="0"/>
              </a:spcBef>
              <a:spcAft>
                <a:spcPct val="0"/>
              </a:spcAft>
              <a:defRPr sz="4400">
                <a:solidFill>
                  <a:schemeClr val="tx1"/>
                </a:solidFill>
                <a:latin typeface="Raleway" pitchFamily="34" charset="0"/>
              </a:defRPr>
            </a:lvl2pPr>
            <a:lvl3pPr algn="l" rtl="0" fontAlgn="base">
              <a:lnSpc>
                <a:spcPct val="90000"/>
              </a:lnSpc>
              <a:spcBef>
                <a:spcPct val="0"/>
              </a:spcBef>
              <a:spcAft>
                <a:spcPct val="0"/>
              </a:spcAft>
              <a:defRPr sz="4400">
                <a:solidFill>
                  <a:schemeClr val="tx1"/>
                </a:solidFill>
                <a:latin typeface="Raleway" pitchFamily="34" charset="0"/>
              </a:defRPr>
            </a:lvl3pPr>
            <a:lvl4pPr algn="l" rtl="0" fontAlgn="base">
              <a:lnSpc>
                <a:spcPct val="90000"/>
              </a:lnSpc>
              <a:spcBef>
                <a:spcPct val="0"/>
              </a:spcBef>
              <a:spcAft>
                <a:spcPct val="0"/>
              </a:spcAft>
              <a:defRPr sz="4400">
                <a:solidFill>
                  <a:schemeClr val="tx1"/>
                </a:solidFill>
                <a:latin typeface="Raleway" pitchFamily="34" charset="0"/>
              </a:defRPr>
            </a:lvl4pPr>
            <a:lvl5pPr algn="l" rtl="0" fontAlgn="base">
              <a:lnSpc>
                <a:spcPct val="90000"/>
              </a:lnSpc>
              <a:spcBef>
                <a:spcPct val="0"/>
              </a:spcBef>
              <a:spcAft>
                <a:spcPct val="0"/>
              </a:spcAft>
              <a:defRPr sz="4400">
                <a:solidFill>
                  <a:schemeClr val="tx1"/>
                </a:solidFill>
                <a:latin typeface="Raleway" pitchFamily="34" charset="0"/>
              </a:defRPr>
            </a:lvl5pPr>
            <a:lvl6pPr marL="457200" algn="l" rtl="0" fontAlgn="base">
              <a:lnSpc>
                <a:spcPct val="90000"/>
              </a:lnSpc>
              <a:spcBef>
                <a:spcPct val="0"/>
              </a:spcBef>
              <a:spcAft>
                <a:spcPct val="0"/>
              </a:spcAft>
              <a:defRPr sz="4400">
                <a:solidFill>
                  <a:schemeClr val="tx1"/>
                </a:solidFill>
                <a:latin typeface="Raleway" pitchFamily="34" charset="0"/>
              </a:defRPr>
            </a:lvl6pPr>
            <a:lvl7pPr marL="914400" algn="l" rtl="0" fontAlgn="base">
              <a:lnSpc>
                <a:spcPct val="90000"/>
              </a:lnSpc>
              <a:spcBef>
                <a:spcPct val="0"/>
              </a:spcBef>
              <a:spcAft>
                <a:spcPct val="0"/>
              </a:spcAft>
              <a:defRPr sz="4400">
                <a:solidFill>
                  <a:schemeClr val="tx1"/>
                </a:solidFill>
                <a:latin typeface="Raleway" pitchFamily="34" charset="0"/>
              </a:defRPr>
            </a:lvl7pPr>
            <a:lvl8pPr marL="1371600" algn="l" rtl="0" fontAlgn="base">
              <a:lnSpc>
                <a:spcPct val="90000"/>
              </a:lnSpc>
              <a:spcBef>
                <a:spcPct val="0"/>
              </a:spcBef>
              <a:spcAft>
                <a:spcPct val="0"/>
              </a:spcAft>
              <a:defRPr sz="4400">
                <a:solidFill>
                  <a:schemeClr val="tx1"/>
                </a:solidFill>
                <a:latin typeface="Raleway" pitchFamily="34" charset="0"/>
              </a:defRPr>
            </a:lvl8pPr>
            <a:lvl9pPr marL="1828800" algn="l" rtl="0" fontAlgn="base">
              <a:lnSpc>
                <a:spcPct val="90000"/>
              </a:lnSpc>
              <a:spcBef>
                <a:spcPct val="0"/>
              </a:spcBef>
              <a:spcAft>
                <a:spcPct val="0"/>
              </a:spcAft>
              <a:defRPr sz="4400">
                <a:solidFill>
                  <a:schemeClr val="tx1"/>
                </a:solidFill>
                <a:latin typeface="Raleway" pitchFamily="34" charset="0"/>
              </a:defRPr>
            </a:lvl9pPr>
          </a:lstStyle>
          <a:p>
            <a:pPr eaLnBrk="1" hangingPunct="1"/>
            <a:r>
              <a:rPr lang="en-US" dirty="0"/>
              <a:t>BARRIERS TO PREPARATION</a:t>
            </a:r>
            <a:endParaRPr lang="en-US" dirty="0"/>
          </a:p>
        </p:txBody>
      </p:sp>
    </p:spTree>
    <p:extLst>
      <p:ext uri="{BB962C8B-B14F-4D97-AF65-F5344CB8AC3E}">
        <p14:creationId xmlns:p14="http://schemas.microsoft.com/office/powerpoint/2010/main" val="2277275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cxnSp>
        <p:nvCxnSpPr>
          <p:cNvPr id="6" name="Straight Connector 8">
            <a:extLst>
              <a:ext uri="{FF2B5EF4-FFF2-40B4-BE49-F238E27FC236}">
                <a16:creationId xmlns="" xmlns:a16="http://schemas.microsoft.com/office/drawing/2014/main" id="{E126E481-B945-4179-BD79-05E96E9B29E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2FFEBC0C-73B0-4159-ADAA-7C149501F0EE}"/>
              </a:ext>
            </a:extLst>
          </p:cNvPr>
          <p:cNvSpPr>
            <a:spLocks noGrp="1"/>
          </p:cNvSpPr>
          <p:nvPr>
            <p:ph type="title"/>
          </p:nvPr>
        </p:nvSpPr>
        <p:spPr>
          <a:xfrm>
            <a:off x="3800280" y="5089012"/>
            <a:ext cx="7834193" cy="1264588"/>
          </a:xfrm>
        </p:spPr>
        <p:txBody>
          <a:bodyPr vert="horz" lIns="91440" tIns="45720" rIns="91440" bIns="45720" rtlCol="0" anchor="ctr">
            <a:normAutofit/>
          </a:bodyPr>
          <a:lstStyle/>
          <a:p>
            <a:pPr algn="r"/>
            <a:r>
              <a:rPr lang="en-US" sz="6000" dirty="0">
                <a:solidFill>
                  <a:schemeClr val="tx1"/>
                </a:solidFill>
                <a:latin typeface="+mj-lt"/>
              </a:rPr>
              <a:t>PROCESS</a:t>
            </a:r>
          </a:p>
        </p:txBody>
      </p:sp>
      <p:pic>
        <p:nvPicPr>
          <p:cNvPr id="7" name="Picture 6">
            <a:extLst>
              <a:ext uri="{FF2B5EF4-FFF2-40B4-BE49-F238E27FC236}">
                <a16:creationId xmlns="" xmlns:a16="http://schemas.microsoft.com/office/drawing/2014/main" id="{8E72D59D-A750-4660-88A0-82E2F7642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3119"/>
            <a:ext cx="12168932" cy="5919678"/>
          </a:xfrm>
          <a:prstGeom prst="rect">
            <a:avLst/>
          </a:prstGeom>
        </p:spPr>
      </p:pic>
    </p:spTree>
    <p:extLst>
      <p:ext uri="{BB962C8B-B14F-4D97-AF65-F5344CB8AC3E}">
        <p14:creationId xmlns:p14="http://schemas.microsoft.com/office/powerpoint/2010/main" val="21222789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descr="A picture containing text&#10;&#10;Description generated with very high confidence">
            <a:extLst>
              <a:ext uri="{FF2B5EF4-FFF2-40B4-BE49-F238E27FC236}">
                <a16:creationId xmlns="" xmlns:a16="http://schemas.microsoft.com/office/drawing/2014/main" id="{871C8C68-709C-4838-88AB-25BC07F3ED01}"/>
              </a:ext>
            </a:extLst>
          </p:cNvPr>
          <p:cNvPicPr>
            <a:picLocks noChangeAspect="1"/>
          </p:cNvPicPr>
          <p:nvPr/>
        </p:nvPicPr>
        <p:blipFill rotWithShape="1">
          <a:blip r:embed="rId2">
            <a:extLst>
              <a:ext uri="{28A0092B-C50C-407E-A947-70E740481C1C}">
                <a14:useLocalDpi xmlns:a14="http://schemas.microsoft.com/office/drawing/2010/main" val="0"/>
              </a:ext>
            </a:extLst>
          </a:blip>
          <a:srcRect r="23332" b="-1"/>
          <a:stretch/>
        </p:blipFill>
        <p:spPr>
          <a:xfrm>
            <a:off x="20" y="10"/>
            <a:ext cx="12191980" cy="4571990"/>
          </a:xfrm>
          <a:prstGeom prst="rect">
            <a:avLst/>
          </a:prstGeom>
        </p:spPr>
      </p:pic>
      <p:sp>
        <p:nvSpPr>
          <p:cNvPr id="2" name="Title 1">
            <a:extLst>
              <a:ext uri="{FF2B5EF4-FFF2-40B4-BE49-F238E27FC236}">
                <a16:creationId xmlns="" xmlns:a16="http://schemas.microsoft.com/office/drawing/2014/main" id="{2FFEBC0C-73B0-4159-ADAA-7C149501F0EE}"/>
              </a:ext>
            </a:extLst>
          </p:cNvPr>
          <p:cNvSpPr>
            <a:spLocks noGrp="1"/>
          </p:cNvSpPr>
          <p:nvPr>
            <p:ph type="title"/>
          </p:nvPr>
        </p:nvSpPr>
        <p:spPr>
          <a:xfrm>
            <a:off x="347076" y="5089012"/>
            <a:ext cx="7834193" cy="1264588"/>
          </a:xfrm>
        </p:spPr>
        <p:txBody>
          <a:bodyPr vert="horz" lIns="91440" tIns="45720" rIns="91440" bIns="45720" rtlCol="0" anchor="ctr">
            <a:normAutofit/>
          </a:bodyPr>
          <a:lstStyle/>
          <a:p>
            <a:pPr algn="r"/>
            <a:r>
              <a:rPr lang="en-US" sz="6000" dirty="0">
                <a:solidFill>
                  <a:schemeClr val="tx1"/>
                </a:solidFill>
                <a:latin typeface="+mj-lt"/>
              </a:rPr>
              <a:t>Site Assessment</a:t>
            </a:r>
          </a:p>
        </p:txBody>
      </p:sp>
    </p:spTree>
    <p:extLst>
      <p:ext uri="{BB962C8B-B14F-4D97-AF65-F5344CB8AC3E}">
        <p14:creationId xmlns:p14="http://schemas.microsoft.com/office/powerpoint/2010/main" val="12310182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50F68F-E3C5-4DA0-84FF-2D9A05DF0877}"/>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5600" dirty="0">
                <a:solidFill>
                  <a:schemeClr val="tx1"/>
                </a:solidFill>
                <a:latin typeface="+mj-lt"/>
              </a:rPr>
              <a:t>Emergency Response Plan</a:t>
            </a:r>
          </a:p>
        </p:txBody>
      </p:sp>
      <p:pic>
        <p:nvPicPr>
          <p:cNvPr id="3" name="Picture 2">
            <a:extLst>
              <a:ext uri="{FF2B5EF4-FFF2-40B4-BE49-F238E27FC236}">
                <a16:creationId xmlns="" xmlns:a16="http://schemas.microsoft.com/office/drawing/2014/main" id="{A48338A7-37A8-4337-B765-AE66185440DE}"/>
              </a:ext>
            </a:extLst>
          </p:cNvPr>
          <p:cNvPicPr>
            <a:picLocks noChangeAspect="1"/>
          </p:cNvPicPr>
          <p:nvPr/>
        </p:nvPicPr>
        <p:blipFill rotWithShape="1">
          <a:blip r:embed="rId2"/>
          <a:srcRect t="25001" b="25330"/>
          <a:stretch/>
        </p:blipFill>
        <p:spPr>
          <a:xfrm>
            <a:off x="0" y="0"/>
            <a:ext cx="12191980" cy="4797083"/>
          </a:xfrm>
          <a:prstGeom prst="rect">
            <a:avLst/>
          </a:prstGeom>
        </p:spPr>
      </p:pic>
    </p:spTree>
    <p:extLst>
      <p:ext uri="{BB962C8B-B14F-4D97-AF65-F5344CB8AC3E}">
        <p14:creationId xmlns:p14="http://schemas.microsoft.com/office/powerpoint/2010/main" val="28744823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E99D916-16E4-4468-82B3-9311B98BEE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1004" y="1027906"/>
            <a:ext cx="5878285" cy="3918857"/>
          </a:xfrm>
          <a:prstGeom prst="rect">
            <a:avLst/>
          </a:prstGeom>
        </p:spPr>
      </p:pic>
      <p:sp>
        <p:nvSpPr>
          <p:cNvPr id="3" name="TextBox 2">
            <a:extLst>
              <a:ext uri="{FF2B5EF4-FFF2-40B4-BE49-F238E27FC236}">
                <a16:creationId xmlns="" xmlns:a16="http://schemas.microsoft.com/office/drawing/2014/main" id="{8ACBF422-42C9-4689-BE28-DF604DCDDA76}"/>
              </a:ext>
            </a:extLst>
          </p:cNvPr>
          <p:cNvSpPr txBox="1"/>
          <p:nvPr/>
        </p:nvSpPr>
        <p:spPr>
          <a:xfrm>
            <a:off x="814714" y="2053332"/>
            <a:ext cx="4404329"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646569"/>
                </a:solidFill>
                <a:latin typeface="+mn-lt"/>
                <a:cs typeface="Arial"/>
              </a:rPr>
              <a:t>Layered approach </a:t>
            </a:r>
          </a:p>
          <a:p>
            <a:pPr marL="342900" indent="-342900">
              <a:buFont typeface="Arial" panose="020B0604020202020204" pitchFamily="34" charset="0"/>
              <a:buChar char="•"/>
            </a:pPr>
            <a:endParaRPr lang="en-US" sz="2400" dirty="0">
              <a:solidFill>
                <a:srgbClr val="646569"/>
              </a:solidFill>
              <a:latin typeface="+mn-lt"/>
              <a:cs typeface="Arial"/>
            </a:endParaRPr>
          </a:p>
          <a:p>
            <a:pPr marL="342900" indent="-342900">
              <a:buFont typeface="Arial" panose="020B0604020202020204" pitchFamily="34" charset="0"/>
              <a:buChar char="•"/>
            </a:pPr>
            <a:r>
              <a:rPr lang="en-US" sz="2400" dirty="0">
                <a:solidFill>
                  <a:srgbClr val="646569"/>
                </a:solidFill>
                <a:latin typeface="+mn-lt"/>
                <a:cs typeface="Arial"/>
              </a:rPr>
              <a:t>Active Shooters walk a path </a:t>
            </a:r>
          </a:p>
          <a:p>
            <a:pPr marL="342900" indent="-342900">
              <a:buFont typeface="Arial" panose="020B0604020202020204" pitchFamily="34" charset="0"/>
              <a:buChar char="•"/>
            </a:pPr>
            <a:endParaRPr lang="en-US" sz="2400" dirty="0">
              <a:solidFill>
                <a:srgbClr val="646569"/>
              </a:solidFill>
              <a:latin typeface="+mn-lt"/>
              <a:cs typeface="Arial"/>
            </a:endParaRPr>
          </a:p>
          <a:p>
            <a:pPr marL="342900" indent="-342900">
              <a:buFont typeface="Arial" panose="020B0604020202020204" pitchFamily="34" charset="0"/>
              <a:buChar char="•"/>
            </a:pPr>
            <a:r>
              <a:rPr lang="en-US" sz="2400" dirty="0">
                <a:solidFill>
                  <a:srgbClr val="646569"/>
                </a:solidFill>
                <a:latin typeface="+mn-lt"/>
                <a:cs typeface="Arial"/>
              </a:rPr>
              <a:t>Threat Assessment</a:t>
            </a:r>
          </a:p>
          <a:p>
            <a:pPr marL="342900" indent="-342900">
              <a:buFont typeface="Arial" panose="020B0604020202020204" pitchFamily="34" charset="0"/>
              <a:buChar char="•"/>
            </a:pPr>
            <a:endParaRPr lang="en-US" sz="2400" dirty="0">
              <a:solidFill>
                <a:srgbClr val="646569"/>
              </a:solidFill>
              <a:latin typeface="+mn-lt"/>
              <a:cs typeface="Arial"/>
            </a:endParaRPr>
          </a:p>
          <a:p>
            <a:pPr marL="342900" indent="-342900">
              <a:buFont typeface="Arial" panose="020B0604020202020204" pitchFamily="34" charset="0"/>
              <a:buChar char="•"/>
            </a:pPr>
            <a:r>
              <a:rPr lang="en-US" sz="2400" dirty="0">
                <a:solidFill>
                  <a:srgbClr val="646569"/>
                </a:solidFill>
                <a:latin typeface="+mn-lt"/>
                <a:cs typeface="Arial"/>
              </a:rPr>
              <a:t>Connecting the dots </a:t>
            </a:r>
          </a:p>
        </p:txBody>
      </p:sp>
      <p:pic>
        <p:nvPicPr>
          <p:cNvPr id="6" name="Picture 5">
            <a:extLst>
              <a:ext uri="{FF2B5EF4-FFF2-40B4-BE49-F238E27FC236}">
                <a16:creationId xmlns="" xmlns:a16="http://schemas.microsoft.com/office/drawing/2014/main" id="{7E1AB645-C755-464F-9DE4-DBB9DC4243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7000"/>
                    </a14:imgEffect>
                  </a14:imgLayer>
                </a14:imgProps>
              </a:ext>
              <a:ext uri="{28A0092B-C50C-407E-A947-70E740481C1C}">
                <a14:useLocalDpi xmlns:a14="http://schemas.microsoft.com/office/drawing/2010/main" val="0"/>
              </a:ext>
            </a:extLst>
          </a:blip>
          <a:srcRect l="24485" t="215" r="27867" b="215"/>
          <a:stretch/>
        </p:blipFill>
        <p:spPr>
          <a:xfrm>
            <a:off x="8683141" y="3131007"/>
            <a:ext cx="3246997" cy="3002550"/>
          </a:xfrm>
          <a:prstGeom prst="rect">
            <a:avLst/>
          </a:prstGeom>
        </p:spPr>
      </p:pic>
      <p:sp>
        <p:nvSpPr>
          <p:cNvPr id="7" name="Rectangle 6">
            <a:extLst>
              <a:ext uri="{FF2B5EF4-FFF2-40B4-BE49-F238E27FC236}">
                <a16:creationId xmlns="" xmlns:a16="http://schemas.microsoft.com/office/drawing/2014/main" id="{F9C235DE-0BB9-470E-9F75-8BB27970D50E}"/>
              </a:ext>
            </a:extLst>
          </p:cNvPr>
          <p:cNvSpPr/>
          <p:nvPr/>
        </p:nvSpPr>
        <p:spPr>
          <a:xfrm>
            <a:off x="8683142" y="3131007"/>
            <a:ext cx="3246996" cy="3199963"/>
          </a:xfrm>
          <a:prstGeom prst="rect">
            <a:avLst/>
          </a:prstGeom>
          <a:blipFill>
            <a:blip r:embed="rId5"/>
            <a:stretch>
              <a:fillRect t="-9100" b="-3566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 xmlns:a16="http://schemas.microsoft.com/office/drawing/2014/main" id="{5FFF79C3-E629-4856-9B1F-8C2B47EAFDE0}"/>
              </a:ext>
            </a:extLst>
          </p:cNvPr>
          <p:cNvSpPr>
            <a:spLocks noGrp="1"/>
          </p:cNvSpPr>
          <p:nvPr>
            <p:ph type="title"/>
          </p:nvPr>
        </p:nvSpPr>
        <p:spPr/>
        <p:txBody>
          <a:bodyPr/>
          <a:lstStyle/>
          <a:p>
            <a:r>
              <a:rPr lang="en-US" dirty="0" smtClean="0"/>
              <a:t>PREVENTION</a:t>
            </a:r>
            <a:endParaRPr lang="en-US" dirty="0"/>
          </a:p>
        </p:txBody>
      </p:sp>
    </p:spTree>
    <p:extLst>
      <p:ext uri="{BB962C8B-B14F-4D97-AF65-F5344CB8AC3E}">
        <p14:creationId xmlns:p14="http://schemas.microsoft.com/office/powerpoint/2010/main" val="370585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000"/>
                                        <p:tgtEl>
                                          <p:spTgt spid="7"/>
                                        </p:tgtEl>
                                      </p:cBhvr>
                                    </p:animEffect>
                                    <p:set>
                                      <p:cBhvr>
                                        <p:cTn id="7" dur="1" fill="hold">
                                          <p:stCondLst>
                                            <p:cond delay="1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66414" y="1707441"/>
            <a:ext cx="5711890" cy="4351338"/>
          </a:xfrm>
        </p:spPr>
        <p:txBody>
          <a:bodyPr/>
          <a:lstStyle/>
          <a:p>
            <a:pPr marL="342900" indent="-342900" defTabSz="609585" fontAlgn="auto">
              <a:lnSpc>
                <a:spcPct val="100000"/>
              </a:lnSpc>
              <a:spcBef>
                <a:spcPct val="20000"/>
              </a:spcBef>
              <a:spcAft>
                <a:spcPts val="0"/>
              </a:spcAft>
              <a:buFont typeface="Arial" panose="020B0604020202020204" pitchFamily="34" charset="0"/>
              <a:buChar char="•"/>
              <a:defRPr/>
            </a:pPr>
            <a:r>
              <a:rPr lang="en-US" sz="2400" dirty="0">
                <a:solidFill>
                  <a:srgbClr val="646569"/>
                </a:solidFill>
                <a:cs typeface="Arial"/>
              </a:rPr>
              <a:t>Difficulty getting along with others</a:t>
            </a:r>
          </a:p>
          <a:p>
            <a:pPr marL="342900" indent="-342900" defTabSz="609585" fontAlgn="auto">
              <a:lnSpc>
                <a:spcPct val="100000"/>
              </a:lnSpc>
              <a:spcBef>
                <a:spcPct val="20000"/>
              </a:spcBef>
              <a:spcAft>
                <a:spcPts val="0"/>
              </a:spcAft>
              <a:buFont typeface="Arial" panose="020B0604020202020204" pitchFamily="34" charset="0"/>
              <a:buChar char="•"/>
              <a:defRPr/>
            </a:pPr>
            <a:r>
              <a:rPr lang="en-US" sz="2400" dirty="0">
                <a:solidFill>
                  <a:srgbClr val="646569"/>
                </a:solidFill>
                <a:cs typeface="Arial"/>
              </a:rPr>
              <a:t>Direct threats</a:t>
            </a:r>
          </a:p>
          <a:p>
            <a:pPr marL="342900" indent="-342900" defTabSz="609585" fontAlgn="auto">
              <a:lnSpc>
                <a:spcPct val="100000"/>
              </a:lnSpc>
              <a:spcBef>
                <a:spcPct val="20000"/>
              </a:spcBef>
              <a:spcAft>
                <a:spcPts val="0"/>
              </a:spcAft>
              <a:buFont typeface="Arial" panose="020B0604020202020204" pitchFamily="34" charset="0"/>
              <a:buChar char="•"/>
              <a:defRPr/>
            </a:pPr>
            <a:r>
              <a:rPr lang="en-US" sz="2400" dirty="0">
                <a:solidFill>
                  <a:srgbClr val="646569"/>
                </a:solidFill>
                <a:cs typeface="Arial"/>
              </a:rPr>
              <a:t>Injustice </a:t>
            </a:r>
            <a:r>
              <a:rPr lang="en-US" sz="2400" dirty="0" smtClean="0">
                <a:solidFill>
                  <a:srgbClr val="646569"/>
                </a:solidFill>
                <a:cs typeface="Arial"/>
              </a:rPr>
              <a:t>Collectors</a:t>
            </a:r>
            <a:endParaRPr lang="en-US" sz="2400" dirty="0">
              <a:solidFill>
                <a:srgbClr val="646569"/>
              </a:solidFill>
              <a:cs typeface="Arial"/>
            </a:endParaRPr>
          </a:p>
          <a:p>
            <a:pPr marL="342900" indent="-342900" defTabSz="609585" fontAlgn="auto">
              <a:lnSpc>
                <a:spcPct val="100000"/>
              </a:lnSpc>
              <a:spcBef>
                <a:spcPct val="20000"/>
              </a:spcBef>
              <a:spcAft>
                <a:spcPts val="0"/>
              </a:spcAft>
              <a:buFont typeface="Arial" panose="020B0604020202020204" pitchFamily="34" charset="0"/>
              <a:buChar char="•"/>
              <a:defRPr/>
            </a:pPr>
            <a:r>
              <a:rPr lang="en-US" sz="2400" dirty="0">
                <a:solidFill>
                  <a:srgbClr val="646569"/>
                </a:solidFill>
                <a:cs typeface="Arial"/>
              </a:rPr>
              <a:t>Personal life stress</a:t>
            </a:r>
          </a:p>
          <a:p>
            <a:pPr marL="342900" indent="-342900" defTabSz="609585" fontAlgn="auto">
              <a:lnSpc>
                <a:spcPct val="100000"/>
              </a:lnSpc>
              <a:spcBef>
                <a:spcPct val="20000"/>
              </a:spcBef>
              <a:spcAft>
                <a:spcPts val="0"/>
              </a:spcAft>
              <a:buFont typeface="Arial" panose="020B0604020202020204" pitchFamily="34" charset="0"/>
              <a:buChar char="•"/>
              <a:defRPr/>
            </a:pPr>
            <a:r>
              <a:rPr lang="en-US" sz="2400" dirty="0">
                <a:solidFill>
                  <a:srgbClr val="646569"/>
                </a:solidFill>
                <a:cs typeface="Arial"/>
              </a:rPr>
              <a:t>Overreaction to changes</a:t>
            </a:r>
          </a:p>
          <a:p>
            <a:pPr marL="342900" indent="-342900" defTabSz="609585" fontAlgn="auto">
              <a:lnSpc>
                <a:spcPct val="100000"/>
              </a:lnSpc>
              <a:spcBef>
                <a:spcPct val="20000"/>
              </a:spcBef>
              <a:spcAft>
                <a:spcPts val="0"/>
              </a:spcAft>
              <a:buFont typeface="Arial" panose="020B0604020202020204" pitchFamily="34" charset="0"/>
              <a:buChar char="•"/>
              <a:defRPr/>
            </a:pPr>
            <a:r>
              <a:rPr lang="en-US" sz="2400" dirty="0">
                <a:solidFill>
                  <a:srgbClr val="646569"/>
                </a:solidFill>
                <a:cs typeface="Arial"/>
              </a:rPr>
              <a:t>Obsession or interest in attacks</a:t>
            </a:r>
          </a:p>
          <a:p>
            <a:pPr marL="342900" indent="-342900" defTabSz="609585" fontAlgn="auto">
              <a:lnSpc>
                <a:spcPct val="100000"/>
              </a:lnSpc>
              <a:spcBef>
                <a:spcPct val="20000"/>
              </a:spcBef>
              <a:spcAft>
                <a:spcPts val="0"/>
              </a:spcAft>
              <a:buFont typeface="Arial" panose="020B0604020202020204" pitchFamily="34" charset="0"/>
              <a:buChar char="•"/>
              <a:defRPr/>
            </a:pPr>
            <a:r>
              <a:rPr lang="en-US" sz="2400" dirty="0">
                <a:solidFill>
                  <a:srgbClr val="646569"/>
                </a:solidFill>
                <a:cs typeface="Arial"/>
              </a:rPr>
              <a:t>Paranoia</a:t>
            </a:r>
          </a:p>
          <a:p>
            <a:pPr marL="342900" indent="-342900" defTabSz="609585" fontAlgn="auto">
              <a:lnSpc>
                <a:spcPct val="100000"/>
              </a:lnSpc>
              <a:spcBef>
                <a:spcPct val="20000"/>
              </a:spcBef>
              <a:spcAft>
                <a:spcPts val="0"/>
              </a:spcAft>
              <a:buFont typeface="Arial" panose="020B0604020202020204" pitchFamily="34" charset="0"/>
              <a:buChar char="•"/>
              <a:defRPr/>
            </a:pPr>
            <a:r>
              <a:rPr lang="en-US" sz="2400" dirty="0">
                <a:solidFill>
                  <a:srgbClr val="646569"/>
                </a:solidFill>
                <a:cs typeface="Arial"/>
              </a:rPr>
              <a:t>Depression or Suicidal </a:t>
            </a:r>
          </a:p>
          <a:p>
            <a:pPr marL="342900" indent="-342900" defTabSz="609585" fontAlgn="auto">
              <a:lnSpc>
                <a:spcPct val="100000"/>
              </a:lnSpc>
              <a:spcBef>
                <a:spcPct val="20000"/>
              </a:spcBef>
              <a:spcAft>
                <a:spcPts val="0"/>
              </a:spcAft>
              <a:buFont typeface="Arial" panose="020B0604020202020204" pitchFamily="34" charset="0"/>
              <a:buChar char="•"/>
              <a:defRPr/>
            </a:pPr>
            <a:r>
              <a:rPr lang="en-US" sz="2400" dirty="0">
                <a:solidFill>
                  <a:srgbClr val="646569"/>
                </a:solidFill>
                <a:cs typeface="Arial"/>
              </a:rPr>
              <a:t>Anger issues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p:txBody>
      </p:sp>
      <p:sp>
        <p:nvSpPr>
          <p:cNvPr id="6" name="Content Placeholder 4"/>
          <p:cNvSpPr txBox="1">
            <a:spLocks/>
          </p:cNvSpPr>
          <p:nvPr/>
        </p:nvSpPr>
        <p:spPr>
          <a:xfrm>
            <a:off x="6423063" y="1707441"/>
            <a:ext cx="5501793" cy="4203920"/>
          </a:xfrm>
          <a:prstGeom prst="rect">
            <a:avLst/>
          </a:prstGeom>
        </p:spPr>
        <p:txBody>
          <a:bodyPr vert="horz" lIns="0" tIns="0" rIns="0" bIns="0" rtlCol="0">
            <a:noAutofit/>
          </a:bodyPr>
          <a:lstStyle>
            <a:lvl1pPr marL="0" indent="0" algn="l" defTabSz="609585" rtl="0" eaLnBrk="1" latinLnBrk="0" hangingPunct="1">
              <a:spcBef>
                <a:spcPct val="20000"/>
              </a:spcBef>
              <a:buFont typeface="Arial"/>
              <a:buNone/>
              <a:defRPr sz="2400" kern="1200" baseline="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646569"/>
                </a:solidFill>
                <a:effectLst/>
                <a:uLnTx/>
                <a:uFillTx/>
                <a:latin typeface="+mn-lt"/>
                <a:ea typeface="+mn-ea"/>
                <a:cs typeface="Arial"/>
              </a:rPr>
              <a:t>Access to weapons</a:t>
            </a: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646569"/>
                </a:solidFill>
                <a:effectLst/>
                <a:uLnTx/>
                <a:uFillTx/>
                <a:latin typeface="+mn-lt"/>
                <a:ea typeface="+mn-ea"/>
                <a:cs typeface="Arial"/>
              </a:rPr>
              <a:t>Evidence of radicalization</a:t>
            </a: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646569"/>
                </a:solidFill>
                <a:effectLst/>
                <a:uLnTx/>
                <a:uFillTx/>
                <a:latin typeface="+mn-lt"/>
                <a:ea typeface="+mn-ea"/>
                <a:cs typeface="Arial"/>
              </a:rPr>
              <a:t>Gathering weapons and ammo</a:t>
            </a: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646569"/>
                </a:solidFill>
                <a:effectLst/>
                <a:uLnTx/>
                <a:uFillTx/>
                <a:latin typeface="+mn-lt"/>
                <a:ea typeface="+mn-ea"/>
                <a:cs typeface="Arial"/>
              </a:rPr>
              <a:t>Increased target practicing</a:t>
            </a: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646569"/>
                </a:solidFill>
                <a:effectLst/>
                <a:uLnTx/>
                <a:uFillTx/>
                <a:latin typeface="+mn-lt"/>
                <a:ea typeface="+mn-ea"/>
                <a:cs typeface="Arial"/>
              </a:rPr>
              <a:t>Recent real or perceived loss</a:t>
            </a: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646569"/>
                </a:solidFill>
                <a:effectLst/>
                <a:uLnTx/>
                <a:uFillTx/>
                <a:latin typeface="+mn-lt"/>
                <a:ea typeface="+mn-ea"/>
                <a:cs typeface="Arial"/>
              </a:rPr>
              <a:t>History of stalking or harassment</a:t>
            </a: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646569"/>
                </a:solidFill>
                <a:effectLst/>
                <a:uLnTx/>
                <a:uFillTx/>
                <a:latin typeface="+mn-lt"/>
                <a:ea typeface="+mn-ea"/>
                <a:cs typeface="Arial"/>
              </a:rPr>
              <a:t>Grooming changes</a:t>
            </a: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646569"/>
                </a:solidFill>
                <a:effectLst/>
                <a:uLnTx/>
                <a:uFillTx/>
                <a:latin typeface="+mn-lt"/>
                <a:ea typeface="+mn-ea"/>
                <a:cs typeface="Arial"/>
              </a:rPr>
              <a:t>Isolation</a:t>
            </a: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646569"/>
                </a:solidFill>
                <a:effectLst/>
                <a:uLnTx/>
                <a:uFillTx/>
                <a:latin typeface="+mn-lt"/>
                <a:ea typeface="+mn-ea"/>
                <a:cs typeface="Arial"/>
              </a:rPr>
              <a:t>Leakage or Veiled Threats</a:t>
            </a: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latin typeface="+mn-lt"/>
              <a:ea typeface="+mn-ea"/>
              <a:cs typeface="Arial"/>
            </a:endParaRPr>
          </a:p>
          <a:p>
            <a:pPr marL="342900" marR="0" lvl="0" indent="-342900"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latin typeface="+mn-lt"/>
              <a:ea typeface="+mn-ea"/>
              <a:cs typeface="Arial"/>
            </a:endParaRP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en-US" sz="2400" i="0" u="none" strike="noStrike" kern="1200" cap="none" spc="0" normalizeH="0" baseline="0" noProof="0" dirty="0">
              <a:ln>
                <a:noFill/>
              </a:ln>
              <a:solidFill>
                <a:prstClr val="black"/>
              </a:solidFill>
              <a:effectLst/>
              <a:uLnTx/>
              <a:uFillTx/>
              <a:latin typeface="+mn-lt"/>
              <a:ea typeface="+mn-ea"/>
              <a:cs typeface="Arial"/>
            </a:endParaRP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en-US" sz="2400" i="0" u="none" strike="noStrike" kern="1200" cap="none" spc="0" normalizeH="0" baseline="0" noProof="0" dirty="0">
              <a:ln>
                <a:noFill/>
              </a:ln>
              <a:solidFill>
                <a:prstClr val="black"/>
              </a:solidFill>
              <a:effectLst/>
              <a:uLnTx/>
              <a:uFillTx/>
              <a:latin typeface="+mn-lt"/>
              <a:ea typeface="+mn-ea"/>
              <a:cs typeface="Arial"/>
            </a:endParaRPr>
          </a:p>
        </p:txBody>
      </p:sp>
      <p:sp>
        <p:nvSpPr>
          <p:cNvPr id="3" name="Title 2">
            <a:extLst>
              <a:ext uri="{FF2B5EF4-FFF2-40B4-BE49-F238E27FC236}">
                <a16:creationId xmlns="" xmlns:a16="http://schemas.microsoft.com/office/drawing/2014/main" id="{1EC3F636-D650-474D-AC70-AD1CA7C34F22}"/>
              </a:ext>
            </a:extLst>
          </p:cNvPr>
          <p:cNvSpPr>
            <a:spLocks noGrp="1"/>
          </p:cNvSpPr>
          <p:nvPr>
            <p:ph type="title"/>
          </p:nvPr>
        </p:nvSpPr>
        <p:spPr/>
        <p:txBody>
          <a:bodyPr/>
          <a:lstStyle/>
          <a:p>
            <a:r>
              <a:rPr lang="en-US" dirty="0" smtClean="0"/>
              <a:t>BEHAVIORS OF CONCERN</a:t>
            </a:r>
            <a:endParaRPr lang="en-US" dirty="0"/>
          </a:p>
        </p:txBody>
      </p:sp>
    </p:spTree>
    <p:extLst>
      <p:ext uri="{BB962C8B-B14F-4D97-AF65-F5344CB8AC3E}">
        <p14:creationId xmlns:p14="http://schemas.microsoft.com/office/powerpoint/2010/main" val="35153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1000"/>
                                        <p:tgtEl>
                                          <p:spTgt spid="5">
                                            <p:txEl>
                                              <p:pRg st="5" end="5"/>
                                            </p:txEl>
                                          </p:spTgt>
                                        </p:tgtEl>
                                      </p:cBhvr>
                                    </p:animEffect>
                                    <p:anim calcmode="lin" valueType="num">
                                      <p:cBhvr>
                                        <p:cTn id="3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1000"/>
                                        <p:tgtEl>
                                          <p:spTgt spid="5">
                                            <p:txEl>
                                              <p:pRg st="6" end="6"/>
                                            </p:txEl>
                                          </p:spTgt>
                                        </p:tgtEl>
                                      </p:cBhvr>
                                    </p:animEffect>
                                    <p:anim calcmode="lin" valueType="num">
                                      <p:cBhvr>
                                        <p:cTn id="4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1000"/>
                                        <p:tgtEl>
                                          <p:spTgt spid="5">
                                            <p:txEl>
                                              <p:pRg st="7" end="7"/>
                                            </p:txEl>
                                          </p:spTgt>
                                        </p:tgtEl>
                                      </p:cBhvr>
                                    </p:animEffect>
                                    <p:anim calcmode="lin" valueType="num">
                                      <p:cBhvr>
                                        <p:cTn id="5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Effect transition="in" filter="fade">
                                      <p:cBhvr>
                                        <p:cTn id="55" dur="1000"/>
                                        <p:tgtEl>
                                          <p:spTgt spid="5">
                                            <p:txEl>
                                              <p:pRg st="8" end="8"/>
                                            </p:txEl>
                                          </p:spTgt>
                                        </p:tgtEl>
                                      </p:cBhvr>
                                    </p:animEffect>
                                    <p:anim calcmode="lin" valueType="num">
                                      <p:cBhvr>
                                        <p:cTn id="5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EC3F636-D650-474D-AC70-AD1CA7C34F22}"/>
              </a:ext>
            </a:extLst>
          </p:cNvPr>
          <p:cNvSpPr>
            <a:spLocks noGrp="1"/>
          </p:cNvSpPr>
          <p:nvPr>
            <p:ph type="title"/>
          </p:nvPr>
        </p:nvSpPr>
        <p:spPr>
          <a:xfrm>
            <a:off x="336743" y="356332"/>
            <a:ext cx="8525608" cy="1325563"/>
          </a:xfrm>
        </p:spPr>
        <p:txBody>
          <a:bodyPr/>
          <a:lstStyle/>
          <a:p>
            <a:r>
              <a:rPr lang="en-US" dirty="0" smtClean="0"/>
              <a:t>BEHAVIORAL RISK THREAT ASSESSMENT </a:t>
            </a:r>
            <a:endParaRPr lang="en-US" dirty="0"/>
          </a:p>
        </p:txBody>
      </p:sp>
      <p:pic>
        <p:nvPicPr>
          <p:cNvPr id="7" name="Picture 6">
            <a:extLst>
              <a:ext uri="{FF2B5EF4-FFF2-40B4-BE49-F238E27FC236}">
                <a16:creationId xmlns="" xmlns:a16="http://schemas.microsoft.com/office/drawing/2014/main" id="{5778243C-C36E-4CC7-8C28-742F5E4C3D2A}"/>
              </a:ext>
            </a:extLst>
          </p:cNvPr>
          <p:cNvPicPr>
            <a:picLocks noChangeAspect="1"/>
          </p:cNvPicPr>
          <p:nvPr/>
        </p:nvPicPr>
        <p:blipFill rotWithShape="1">
          <a:blip r:embed="rId3"/>
          <a:srcRect l="24970" t="22721" r="19838" b="38576"/>
          <a:stretch/>
        </p:blipFill>
        <p:spPr>
          <a:xfrm>
            <a:off x="601320" y="2692587"/>
            <a:ext cx="4822517" cy="2414428"/>
          </a:xfrm>
          <a:prstGeom prst="rect">
            <a:avLst/>
          </a:prstGeom>
        </p:spPr>
      </p:pic>
      <p:sp>
        <p:nvSpPr>
          <p:cNvPr id="9" name="TextBox 8">
            <a:extLst>
              <a:ext uri="{FF2B5EF4-FFF2-40B4-BE49-F238E27FC236}">
                <a16:creationId xmlns="" xmlns:a16="http://schemas.microsoft.com/office/drawing/2014/main" id="{0565232E-659D-430D-9644-C592D9FBE5EF}"/>
              </a:ext>
            </a:extLst>
          </p:cNvPr>
          <p:cNvSpPr txBox="1"/>
          <p:nvPr/>
        </p:nvSpPr>
        <p:spPr>
          <a:xfrm>
            <a:off x="2574758" y="2018266"/>
            <a:ext cx="2800951" cy="369332"/>
          </a:xfrm>
          <a:prstGeom prst="rect">
            <a:avLst/>
          </a:prstGeom>
          <a:solidFill>
            <a:schemeClr val="tx2">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82031"/>
                </a:solidFill>
                <a:effectLst/>
                <a:uLnTx/>
                <a:uFillTx/>
                <a:latin typeface="Calibri" panose="020F0502020204030204" pitchFamily="34" charset="0"/>
                <a:ea typeface="+mn-ea"/>
                <a:cs typeface="+mn-cs"/>
              </a:rPr>
              <a:t>Categorization</a:t>
            </a:r>
          </a:p>
        </p:txBody>
      </p:sp>
      <p:pic>
        <p:nvPicPr>
          <p:cNvPr id="10" name="Picture 9">
            <a:extLst>
              <a:ext uri="{FF2B5EF4-FFF2-40B4-BE49-F238E27FC236}">
                <a16:creationId xmlns="" xmlns:a16="http://schemas.microsoft.com/office/drawing/2014/main" id="{027AF780-DA08-4087-8D65-2CFF064A537B}"/>
              </a:ext>
            </a:extLst>
          </p:cNvPr>
          <p:cNvPicPr>
            <a:picLocks noChangeAspect="1"/>
          </p:cNvPicPr>
          <p:nvPr/>
        </p:nvPicPr>
        <p:blipFill rotWithShape="1">
          <a:blip r:embed="rId4"/>
          <a:srcRect t="35754" b="29515"/>
          <a:stretch/>
        </p:blipFill>
        <p:spPr>
          <a:xfrm>
            <a:off x="5809587" y="3537290"/>
            <a:ext cx="5859341" cy="1580010"/>
          </a:xfrm>
          <a:prstGeom prst="rect">
            <a:avLst/>
          </a:prstGeom>
        </p:spPr>
      </p:pic>
      <p:cxnSp>
        <p:nvCxnSpPr>
          <p:cNvPr id="11" name="Connector: Elbow 7">
            <a:extLst>
              <a:ext uri="{FF2B5EF4-FFF2-40B4-BE49-F238E27FC236}">
                <a16:creationId xmlns="" xmlns:a16="http://schemas.microsoft.com/office/drawing/2014/main" id="{C41060C5-2EB0-4F71-93A9-7EEC7B233337}"/>
              </a:ext>
            </a:extLst>
          </p:cNvPr>
          <p:cNvCxnSpPr>
            <a:stCxn id="7" idx="3"/>
            <a:endCxn id="10" idx="0"/>
          </p:cNvCxnSpPr>
          <p:nvPr/>
        </p:nvCxnSpPr>
        <p:spPr>
          <a:xfrm flipV="1">
            <a:off x="5423837" y="3537290"/>
            <a:ext cx="3315421" cy="362511"/>
          </a:xfrm>
          <a:prstGeom prst="bentConnector4">
            <a:avLst>
              <a:gd name="adj1" fmla="val 5818"/>
              <a:gd name="adj2" fmla="val 396075"/>
            </a:avLst>
          </a:prstGeom>
          <a:ln w="28575">
            <a:solidFill>
              <a:srgbClr val="18203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7A2B697C-D3B2-4929-AD30-A8290E1530E1}"/>
              </a:ext>
            </a:extLst>
          </p:cNvPr>
          <p:cNvSpPr txBox="1"/>
          <p:nvPr/>
        </p:nvSpPr>
        <p:spPr>
          <a:xfrm>
            <a:off x="5954234" y="2018266"/>
            <a:ext cx="5714694" cy="369332"/>
          </a:xfrm>
          <a:prstGeom prst="rect">
            <a:avLst/>
          </a:prstGeom>
          <a:solidFill>
            <a:schemeClr val="tx2">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82031"/>
                </a:solidFill>
                <a:effectLst/>
                <a:uLnTx/>
                <a:uFillTx/>
                <a:latin typeface="Calibri" panose="020F0502020204030204" pitchFamily="34" charset="0"/>
                <a:ea typeface="+mn-ea"/>
                <a:cs typeface="+mn-cs"/>
              </a:rPr>
              <a:t>Screening</a:t>
            </a:r>
          </a:p>
        </p:txBody>
      </p:sp>
      <p:sp>
        <p:nvSpPr>
          <p:cNvPr id="13" name="TextBox 12">
            <a:extLst>
              <a:ext uri="{FF2B5EF4-FFF2-40B4-BE49-F238E27FC236}">
                <a16:creationId xmlns="" xmlns:a16="http://schemas.microsoft.com/office/drawing/2014/main" id="{5E7A2F14-B417-4444-A51A-673CC6B90415}"/>
              </a:ext>
            </a:extLst>
          </p:cNvPr>
          <p:cNvSpPr txBox="1"/>
          <p:nvPr/>
        </p:nvSpPr>
        <p:spPr>
          <a:xfrm>
            <a:off x="476451" y="2013506"/>
            <a:ext cx="1691400" cy="369332"/>
          </a:xfrm>
          <a:prstGeom prst="rect">
            <a:avLst/>
          </a:prstGeom>
          <a:solidFill>
            <a:schemeClr val="tx2">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82031"/>
                </a:solidFill>
                <a:effectLst/>
                <a:uLnTx/>
                <a:uFillTx/>
                <a:latin typeface="Calibri" panose="020F0502020204030204" pitchFamily="34" charset="0"/>
                <a:ea typeface="+mn-ea"/>
                <a:cs typeface="+mn-cs"/>
              </a:rPr>
              <a:t>Identify / Intake</a:t>
            </a:r>
          </a:p>
        </p:txBody>
      </p:sp>
    </p:spTree>
    <p:extLst>
      <p:ext uri="{BB962C8B-B14F-4D97-AF65-F5344CB8AC3E}">
        <p14:creationId xmlns:p14="http://schemas.microsoft.com/office/powerpoint/2010/main" val="1043496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ACBF422-42C9-4689-BE28-DF604DCDDA76}"/>
              </a:ext>
            </a:extLst>
          </p:cNvPr>
          <p:cNvSpPr txBox="1"/>
          <p:nvPr/>
        </p:nvSpPr>
        <p:spPr>
          <a:xfrm>
            <a:off x="814714" y="2053332"/>
            <a:ext cx="4404329"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lumMod val="50000"/>
                  </a:schemeClr>
                </a:solidFill>
                <a:latin typeface="+mn-lt"/>
                <a:cs typeface="Arial"/>
              </a:rPr>
              <a:t>Testing of protocols</a:t>
            </a:r>
          </a:p>
          <a:p>
            <a:pPr marL="342900" indent="-342900">
              <a:buFont typeface="Arial" panose="020B0604020202020204" pitchFamily="34" charset="0"/>
              <a:buChar char="•"/>
            </a:pPr>
            <a:endParaRPr lang="en-US" sz="2400" dirty="0">
              <a:solidFill>
                <a:schemeClr val="bg1">
                  <a:lumMod val="50000"/>
                </a:schemeClr>
              </a:solidFill>
              <a:latin typeface="+mn-lt"/>
              <a:cs typeface="Arial"/>
            </a:endParaRPr>
          </a:p>
          <a:p>
            <a:pPr marL="342900" indent="-342900">
              <a:buFont typeface="Arial" panose="020B0604020202020204" pitchFamily="34" charset="0"/>
              <a:buChar char="•"/>
            </a:pPr>
            <a:r>
              <a:rPr lang="en-US" sz="2400" dirty="0">
                <a:solidFill>
                  <a:schemeClr val="bg1">
                    <a:lumMod val="50000"/>
                  </a:schemeClr>
                </a:solidFill>
                <a:latin typeface="+mn-lt"/>
                <a:cs typeface="Arial"/>
              </a:rPr>
              <a:t>Physiology</a:t>
            </a:r>
          </a:p>
          <a:p>
            <a:pPr marL="342900" indent="-342900">
              <a:buFont typeface="Arial" panose="020B0604020202020204" pitchFamily="34" charset="0"/>
              <a:buChar char="•"/>
            </a:pPr>
            <a:endParaRPr lang="en-US" sz="2400" dirty="0">
              <a:solidFill>
                <a:schemeClr val="bg1">
                  <a:lumMod val="50000"/>
                </a:schemeClr>
              </a:solidFill>
              <a:latin typeface="+mn-lt"/>
              <a:cs typeface="Arial"/>
            </a:endParaRPr>
          </a:p>
          <a:p>
            <a:pPr marL="342900" indent="-342900">
              <a:buFont typeface="Arial" panose="020B0604020202020204" pitchFamily="34" charset="0"/>
              <a:buChar char="•"/>
            </a:pPr>
            <a:r>
              <a:rPr lang="en-US" sz="2400" dirty="0">
                <a:solidFill>
                  <a:schemeClr val="bg1">
                    <a:lumMod val="50000"/>
                  </a:schemeClr>
                </a:solidFill>
                <a:latin typeface="+mn-lt"/>
                <a:cs typeface="Arial"/>
              </a:rPr>
              <a:t>Simulation</a:t>
            </a:r>
          </a:p>
          <a:p>
            <a:pPr marL="342900" indent="-342900">
              <a:buFont typeface="Arial" panose="020B0604020202020204" pitchFamily="34" charset="0"/>
              <a:buChar char="•"/>
            </a:pPr>
            <a:endParaRPr lang="en-US" sz="2400" dirty="0">
              <a:solidFill>
                <a:schemeClr val="bg1">
                  <a:lumMod val="50000"/>
                </a:schemeClr>
              </a:solidFill>
              <a:latin typeface="+mn-lt"/>
              <a:cs typeface="Arial"/>
            </a:endParaRPr>
          </a:p>
          <a:p>
            <a:pPr marL="342900" indent="-342900">
              <a:buFont typeface="Arial" panose="020B0604020202020204" pitchFamily="34" charset="0"/>
              <a:buChar char="•"/>
            </a:pPr>
            <a:r>
              <a:rPr lang="en-US" sz="2400" dirty="0">
                <a:solidFill>
                  <a:schemeClr val="bg1">
                    <a:lumMod val="50000"/>
                  </a:schemeClr>
                </a:solidFill>
                <a:latin typeface="+mn-lt"/>
                <a:cs typeface="Arial"/>
              </a:rPr>
              <a:t>Training is perishable</a:t>
            </a:r>
          </a:p>
        </p:txBody>
      </p:sp>
      <p:sp>
        <p:nvSpPr>
          <p:cNvPr id="8" name="Title 7">
            <a:extLst>
              <a:ext uri="{FF2B5EF4-FFF2-40B4-BE49-F238E27FC236}">
                <a16:creationId xmlns="" xmlns:a16="http://schemas.microsoft.com/office/drawing/2014/main" id="{5FFF79C3-E629-4856-9B1F-8C2B47EAFDE0}"/>
              </a:ext>
            </a:extLst>
          </p:cNvPr>
          <p:cNvSpPr>
            <a:spLocks noGrp="1"/>
          </p:cNvSpPr>
          <p:nvPr>
            <p:ph type="title"/>
          </p:nvPr>
        </p:nvSpPr>
        <p:spPr/>
        <p:txBody>
          <a:bodyPr/>
          <a:lstStyle/>
          <a:p>
            <a:r>
              <a:rPr lang="en-US" dirty="0" smtClean="0"/>
              <a:t>CRITICAL INCIDENT RESPONSE</a:t>
            </a:r>
            <a:endParaRPr lang="en-US" dirty="0"/>
          </a:p>
        </p:txBody>
      </p:sp>
      <p:pic>
        <p:nvPicPr>
          <p:cNvPr id="9" name="Picture 8">
            <a:extLst>
              <a:ext uri="{FF2B5EF4-FFF2-40B4-BE49-F238E27FC236}">
                <a16:creationId xmlns="" xmlns:a16="http://schemas.microsoft.com/office/drawing/2014/main" id="{37B5A8A8-5892-4C90-959E-3029748EBA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1104" y="1951845"/>
            <a:ext cx="5232022" cy="2880629"/>
          </a:xfrm>
          <a:prstGeom prst="rect">
            <a:avLst/>
          </a:prstGeom>
        </p:spPr>
      </p:pic>
    </p:spTree>
    <p:extLst>
      <p:ext uri="{BB962C8B-B14F-4D97-AF65-F5344CB8AC3E}">
        <p14:creationId xmlns:p14="http://schemas.microsoft.com/office/powerpoint/2010/main" val="3185791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515CF3D4-E131-44C5-A19C-583F013E1B44}"/>
              </a:ext>
            </a:extLst>
          </p:cNvPr>
          <p:cNvSpPr>
            <a:spLocks noGrp="1"/>
          </p:cNvSpPr>
          <p:nvPr>
            <p:ph type="title"/>
          </p:nvPr>
        </p:nvSpPr>
        <p:spPr>
          <a:xfrm>
            <a:off x="580016" y="428289"/>
            <a:ext cx="8525608" cy="1325563"/>
          </a:xfrm>
        </p:spPr>
        <p:txBody>
          <a:bodyPr/>
          <a:lstStyle/>
          <a:p>
            <a:r>
              <a:rPr lang="en-US" dirty="0" smtClean="0"/>
              <a:t>3 STAGES OF CRITICAL INCIDENT RESPONSE</a:t>
            </a:r>
            <a:endParaRPr lang="en-US" dirty="0"/>
          </a:p>
        </p:txBody>
      </p:sp>
      <p:grpSp>
        <p:nvGrpSpPr>
          <p:cNvPr id="17" name="Group 16">
            <a:extLst>
              <a:ext uri="{FF2B5EF4-FFF2-40B4-BE49-F238E27FC236}">
                <a16:creationId xmlns="" xmlns:a16="http://schemas.microsoft.com/office/drawing/2014/main" id="{0F3EDD3E-AF1C-40AB-8109-780E9A3351D4}"/>
              </a:ext>
            </a:extLst>
          </p:cNvPr>
          <p:cNvGrpSpPr/>
          <p:nvPr/>
        </p:nvGrpSpPr>
        <p:grpSpPr>
          <a:xfrm>
            <a:off x="632848" y="2435502"/>
            <a:ext cx="3437989" cy="2007445"/>
            <a:chOff x="4032450" y="2415035"/>
            <a:chExt cx="3437989" cy="2007445"/>
          </a:xfrm>
        </p:grpSpPr>
        <p:sp>
          <p:nvSpPr>
            <p:cNvPr id="8" name="Content Placeholder 1"/>
            <p:cNvSpPr txBox="1">
              <a:spLocks/>
            </p:cNvSpPr>
            <p:nvPr/>
          </p:nvSpPr>
          <p:spPr>
            <a:xfrm>
              <a:off x="4032450" y="2415035"/>
              <a:ext cx="3437989" cy="359729"/>
            </a:xfrm>
            <a:prstGeom prst="rect">
              <a:avLst/>
            </a:prstGeom>
          </p:spPr>
          <p:txBody>
            <a:bodyPr vert="horz" lIns="0" tIns="0" rIns="0" bIns="0" rtlCol="0">
              <a:noAutofit/>
            </a:bodyPr>
            <a:lstStyle>
              <a:lvl1pPr marL="0" indent="0" algn="l" defTabSz="457200" rtl="0" eaLnBrk="1" latinLnBrk="0" hangingPunct="1">
                <a:spcBef>
                  <a:spcPct val="20000"/>
                </a:spcBef>
                <a:buFont typeface="Arial"/>
                <a:buNone/>
                <a:defRPr sz="18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ltLang="en-US" sz="2400" dirty="0">
                  <a:solidFill>
                    <a:srgbClr val="646569"/>
                  </a:solidFill>
                  <a:latin typeface="+mn-lt"/>
                </a:rPr>
                <a:t>Sense Danger</a:t>
              </a:r>
            </a:p>
          </p:txBody>
        </p:sp>
        <p:pic>
          <p:nvPicPr>
            <p:cNvPr id="14" name="Picture 13">
              <a:extLst>
                <a:ext uri="{FF2B5EF4-FFF2-40B4-BE49-F238E27FC236}">
                  <a16:creationId xmlns="" xmlns:a16="http://schemas.microsoft.com/office/drawing/2014/main" id="{8DFF5C99-5A49-4BB1-B2E0-2C2FDAF9B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379" y="3157289"/>
              <a:ext cx="1386129" cy="1265191"/>
            </a:xfrm>
            <a:prstGeom prst="rect">
              <a:avLst/>
            </a:prstGeom>
          </p:spPr>
        </p:pic>
      </p:grpSp>
      <p:grpSp>
        <p:nvGrpSpPr>
          <p:cNvPr id="18" name="Group 17">
            <a:extLst>
              <a:ext uri="{FF2B5EF4-FFF2-40B4-BE49-F238E27FC236}">
                <a16:creationId xmlns="" xmlns:a16="http://schemas.microsoft.com/office/drawing/2014/main" id="{AEDA985E-425F-4C0D-BB01-A38EB6633A44}"/>
              </a:ext>
            </a:extLst>
          </p:cNvPr>
          <p:cNvGrpSpPr/>
          <p:nvPr/>
        </p:nvGrpSpPr>
        <p:grpSpPr>
          <a:xfrm>
            <a:off x="8422378" y="2403228"/>
            <a:ext cx="2591314" cy="2214785"/>
            <a:chOff x="8121164" y="2415034"/>
            <a:chExt cx="2591314" cy="2214785"/>
          </a:xfrm>
        </p:grpSpPr>
        <p:sp>
          <p:nvSpPr>
            <p:cNvPr id="9" name="Content Placeholder 1"/>
            <p:cNvSpPr txBox="1">
              <a:spLocks/>
            </p:cNvSpPr>
            <p:nvPr/>
          </p:nvSpPr>
          <p:spPr>
            <a:xfrm>
              <a:off x="8121164" y="2415034"/>
              <a:ext cx="2591314" cy="359729"/>
            </a:xfrm>
            <a:prstGeom prst="rect">
              <a:avLst/>
            </a:prstGeom>
          </p:spPr>
          <p:txBody>
            <a:bodyPr vert="horz" lIns="0" tIns="0" rIns="0" bIns="0" rtlCol="0">
              <a:noAutofit/>
            </a:bodyPr>
            <a:lstStyle>
              <a:lvl1pPr marL="0" indent="0" algn="l" defTabSz="457200" rtl="0" eaLnBrk="1" latinLnBrk="0" hangingPunct="1">
                <a:spcBef>
                  <a:spcPct val="20000"/>
                </a:spcBef>
                <a:buFont typeface="Arial"/>
                <a:buNone/>
                <a:defRPr sz="18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ltLang="en-US" sz="2400" dirty="0">
                  <a:solidFill>
                    <a:srgbClr val="646569"/>
                  </a:solidFill>
                  <a:latin typeface="+mn-lt"/>
                </a:rPr>
                <a:t>Commit to Action</a:t>
              </a:r>
            </a:p>
          </p:txBody>
        </p:sp>
        <p:pic>
          <p:nvPicPr>
            <p:cNvPr id="16" name="Graphic 15">
              <a:extLst>
                <a:ext uri="{FF2B5EF4-FFF2-40B4-BE49-F238E27FC236}">
                  <a16:creationId xmlns="" xmlns:a16="http://schemas.microsoft.com/office/drawing/2014/main" id="{7A769FB6-8ED5-42E7-B7A6-98DEA8C609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84075" y="2962898"/>
              <a:ext cx="1666921" cy="1666921"/>
            </a:xfrm>
            <a:prstGeom prst="rect">
              <a:avLst/>
            </a:prstGeom>
          </p:spPr>
        </p:pic>
      </p:grpSp>
      <p:grpSp>
        <p:nvGrpSpPr>
          <p:cNvPr id="22" name="Group 21">
            <a:extLst>
              <a:ext uri="{FF2B5EF4-FFF2-40B4-BE49-F238E27FC236}">
                <a16:creationId xmlns="" xmlns:a16="http://schemas.microsoft.com/office/drawing/2014/main" id="{0A4E615A-9F28-4227-ABFE-FB30095B9843}"/>
              </a:ext>
            </a:extLst>
          </p:cNvPr>
          <p:cNvGrpSpPr/>
          <p:nvPr/>
        </p:nvGrpSpPr>
        <p:grpSpPr>
          <a:xfrm>
            <a:off x="4313247" y="2403228"/>
            <a:ext cx="3437989" cy="2051543"/>
            <a:chOff x="4032450" y="2415035"/>
            <a:chExt cx="3437989" cy="2051543"/>
          </a:xfrm>
        </p:grpSpPr>
        <p:sp>
          <p:nvSpPr>
            <p:cNvPr id="23" name="Content Placeholder 1">
              <a:extLst>
                <a:ext uri="{FF2B5EF4-FFF2-40B4-BE49-F238E27FC236}">
                  <a16:creationId xmlns="" xmlns:a16="http://schemas.microsoft.com/office/drawing/2014/main" id="{67B10084-A58C-48D9-82E1-7F7E5E563A33}"/>
                </a:ext>
              </a:extLst>
            </p:cNvPr>
            <p:cNvSpPr txBox="1">
              <a:spLocks/>
            </p:cNvSpPr>
            <p:nvPr/>
          </p:nvSpPr>
          <p:spPr>
            <a:xfrm>
              <a:off x="4032450" y="2415035"/>
              <a:ext cx="3437989" cy="359729"/>
            </a:xfrm>
            <a:prstGeom prst="rect">
              <a:avLst/>
            </a:prstGeom>
          </p:spPr>
          <p:txBody>
            <a:bodyPr vert="horz" lIns="0" tIns="0" rIns="0" bIns="0" rtlCol="0">
              <a:noAutofit/>
            </a:bodyPr>
            <a:lstStyle>
              <a:lvl1pPr marL="0" indent="0" algn="l" defTabSz="457200" rtl="0" eaLnBrk="1" latinLnBrk="0" hangingPunct="1">
                <a:spcBef>
                  <a:spcPct val="20000"/>
                </a:spcBef>
                <a:buFont typeface="Arial"/>
                <a:buNone/>
                <a:defRPr sz="18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ltLang="en-US" sz="2400" dirty="0">
                  <a:solidFill>
                    <a:srgbClr val="646569"/>
                  </a:solidFill>
                  <a:latin typeface="+mn-lt"/>
                </a:rPr>
                <a:t>Evaluate Response Options</a:t>
              </a:r>
            </a:p>
          </p:txBody>
        </p:sp>
        <p:pic>
          <p:nvPicPr>
            <p:cNvPr id="24" name="Picture 23">
              <a:extLst>
                <a:ext uri="{FF2B5EF4-FFF2-40B4-BE49-F238E27FC236}">
                  <a16:creationId xmlns="" xmlns:a16="http://schemas.microsoft.com/office/drawing/2014/main" id="{D44C46AC-6B15-414D-9397-826AB4643504}"/>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5058379" y="3113192"/>
              <a:ext cx="1386129" cy="1353386"/>
            </a:xfrm>
            <a:prstGeom prst="rect">
              <a:avLst/>
            </a:prstGeom>
          </p:spPr>
        </p:pic>
      </p:grpSp>
    </p:spTree>
    <p:extLst>
      <p:ext uri="{BB962C8B-B14F-4D97-AF65-F5344CB8AC3E}">
        <p14:creationId xmlns:p14="http://schemas.microsoft.com/office/powerpoint/2010/main" val="6089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538347B-53D2-4926-BC50-B9CC61CEED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14" y="337625"/>
            <a:ext cx="8461358" cy="5638085"/>
          </a:xfrm>
          <a:prstGeom prst="rect">
            <a:avLst/>
          </a:prstGeom>
        </p:spPr>
      </p:pic>
      <p:sp>
        <p:nvSpPr>
          <p:cNvPr id="4" name="Content Placeholder 2"/>
          <p:cNvSpPr txBox="1">
            <a:spLocks/>
          </p:cNvSpPr>
          <p:nvPr/>
        </p:nvSpPr>
        <p:spPr>
          <a:xfrm>
            <a:off x="2373923" y="2224452"/>
            <a:ext cx="9433560" cy="3385039"/>
          </a:xfrm>
          <a:prstGeom prst="rect">
            <a:avLst/>
          </a:prstGeom>
          <a:solidFill>
            <a:schemeClr val="bg1"/>
          </a:solidFill>
        </p:spPr>
        <p:txBody>
          <a:bodyPr>
            <a:normAutofit/>
          </a:bodyPr>
          <a:lstStyle>
            <a:lvl1pPr marL="457200" indent="-457200" algn="l" rtl="0" fontAlgn="base">
              <a:lnSpc>
                <a:spcPct val="90000"/>
              </a:lnSpc>
              <a:spcBef>
                <a:spcPts val="1000"/>
              </a:spcBef>
              <a:spcAft>
                <a:spcPct val="0"/>
              </a:spcAft>
              <a:buFont typeface="Arial" panose="020B0604020202020204" pitchFamily="34" charset="0"/>
              <a:buChar char="•"/>
              <a:defRPr sz="2800" kern="1200">
                <a:solidFill>
                  <a:schemeClr val="tx2"/>
                </a:solidFill>
                <a:latin typeface="+mn-lt"/>
                <a:ea typeface="+mn-ea"/>
                <a:cs typeface="+mn-cs"/>
              </a:defRPr>
            </a:lvl1pPr>
            <a:lvl2pPr marL="800100" indent="-342900" algn="l" rtl="0" fontAlgn="base">
              <a:lnSpc>
                <a:spcPct val="90000"/>
              </a:lnSpc>
              <a:spcBef>
                <a:spcPts val="500"/>
              </a:spcBef>
              <a:spcAft>
                <a:spcPct val="0"/>
              </a:spcAft>
              <a:buFont typeface="Arial" panose="020B0604020202020204" pitchFamily="34" charset="0"/>
              <a:buChar char="•"/>
              <a:defRPr sz="2400" kern="1200">
                <a:solidFill>
                  <a:schemeClr val="tx2"/>
                </a:solidFill>
                <a:latin typeface="+mn-lt"/>
                <a:ea typeface="+mn-ea"/>
                <a:cs typeface="+mn-cs"/>
              </a:defRPr>
            </a:lvl2pPr>
            <a:lvl3pPr marL="1257300" indent="-342900" algn="l" rtl="0" fontAlgn="base">
              <a:lnSpc>
                <a:spcPct val="90000"/>
              </a:lnSpc>
              <a:spcBef>
                <a:spcPts val="500"/>
              </a:spcBef>
              <a:spcAft>
                <a:spcPct val="0"/>
              </a:spcAft>
              <a:buFont typeface="Arial" panose="020B0604020202020204" pitchFamily="34" charset="0"/>
              <a:buChar char="•"/>
              <a:defRPr sz="2000" kern="1200">
                <a:solidFill>
                  <a:schemeClr val="tx2"/>
                </a:solidFill>
                <a:latin typeface="+mn-lt"/>
                <a:ea typeface="+mn-ea"/>
                <a:cs typeface="+mn-cs"/>
              </a:defRPr>
            </a:lvl3pPr>
            <a:lvl4pPr marL="1657350" indent="-285750" algn="l" rtl="0" fontAlgn="base">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4pPr>
            <a:lvl5pPr marL="2114550" indent="-285750" algn="l" rtl="0" fontAlgn="base">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eaLnBrk="1" hangingPunct="1">
              <a:buFont typeface="Arial" panose="020B0604020202020204" pitchFamily="34" charset="0"/>
              <a:buNone/>
            </a:pPr>
            <a:endParaRPr lang="en-US" sz="2400" spc="-50" dirty="0" smtClean="0">
              <a:solidFill>
                <a:schemeClr val="bg1">
                  <a:lumMod val="50000"/>
                </a:schemeClr>
              </a:solidFill>
            </a:endParaRPr>
          </a:p>
          <a:p>
            <a:pPr indent="0" eaLnBrk="1" hangingPunct="1">
              <a:buFont typeface="Arial" panose="020B0604020202020204" pitchFamily="34" charset="0"/>
              <a:buNone/>
            </a:pPr>
            <a:r>
              <a:rPr lang="en-US" sz="2400" spc="-50" dirty="0" smtClean="0">
                <a:solidFill>
                  <a:schemeClr val="bg1">
                    <a:lumMod val="50000"/>
                  </a:schemeClr>
                </a:solidFill>
              </a:rPr>
              <a:t>This presentation is not complete without the accompanying oral comments and discussion. </a:t>
            </a:r>
            <a:endParaRPr lang="en-US" sz="2400" b="1" dirty="0" smtClean="0">
              <a:solidFill>
                <a:schemeClr val="bg1">
                  <a:lumMod val="50000"/>
                </a:schemeClr>
              </a:solidFill>
            </a:endParaRPr>
          </a:p>
          <a:p>
            <a:pPr indent="0" eaLnBrk="1" hangingPunct="1">
              <a:buFont typeface="Arial" panose="020B0604020202020204" pitchFamily="34" charset="0"/>
              <a:buNone/>
            </a:pPr>
            <a:r>
              <a:rPr lang="en-US" sz="2400" dirty="0" smtClean="0">
                <a:solidFill>
                  <a:schemeClr val="bg1">
                    <a:lumMod val="50000"/>
                  </a:schemeClr>
                </a:solidFill>
              </a:rPr>
              <a:t>Any work product provided by Firestorm or other presenters must be read in conjunction with all guidance given by national, regional and local authorities, as well as your company’s personal counsel. </a:t>
            </a:r>
          </a:p>
          <a:p>
            <a:pPr indent="0" eaLnBrk="1" hangingPunct="1">
              <a:buFont typeface="Arial" panose="020B0604020202020204" pitchFamily="34" charset="0"/>
              <a:buNone/>
            </a:pPr>
            <a:r>
              <a:rPr lang="en-US" sz="2400" dirty="0" smtClean="0">
                <a:solidFill>
                  <a:schemeClr val="bg1">
                    <a:lumMod val="50000"/>
                  </a:schemeClr>
                </a:solidFill>
              </a:rPr>
              <a:t>Moreover, the information given and comments made in this webinar should </a:t>
            </a:r>
            <a:r>
              <a:rPr lang="en-US" sz="2400" b="1" i="1" u="sng" dirty="0" smtClean="0">
                <a:solidFill>
                  <a:schemeClr val="bg1">
                    <a:lumMod val="50000"/>
                  </a:schemeClr>
                </a:solidFill>
              </a:rPr>
              <a:t>not</a:t>
            </a:r>
            <a:r>
              <a:rPr lang="en-US" sz="2400" dirty="0" smtClean="0">
                <a:solidFill>
                  <a:schemeClr val="bg1">
                    <a:lumMod val="50000"/>
                  </a:schemeClr>
                </a:solidFill>
              </a:rPr>
              <a:t> be interpreted as legal advice or legal opinion.</a:t>
            </a:r>
          </a:p>
          <a:p>
            <a:pPr marL="0" indent="0" eaLnBrk="1" hangingPunct="1">
              <a:buFont typeface="Arial" panose="020B0604020202020204" pitchFamily="34" charset="0"/>
              <a:buNone/>
            </a:pPr>
            <a:endParaRPr lang="en-US" sz="2000" dirty="0">
              <a:solidFill>
                <a:schemeClr val="bg1">
                  <a:lumMod val="50000"/>
                </a:schemeClr>
              </a:solidFill>
            </a:endParaRPr>
          </a:p>
        </p:txBody>
      </p:sp>
    </p:spTree>
    <p:extLst>
      <p:ext uri="{BB962C8B-B14F-4D97-AF65-F5344CB8AC3E}">
        <p14:creationId xmlns:p14="http://schemas.microsoft.com/office/powerpoint/2010/main" val="3430772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 xmlns:a16="http://schemas.microsoft.com/office/drawing/2014/main" id="{16E053D1-7394-4B23-9AAE-5F74C363BD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3" r="17779"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p:cNvSpPr>
            <a:spLocks noGrp="1"/>
          </p:cNvSpPr>
          <p:nvPr>
            <p:ph idx="1"/>
          </p:nvPr>
        </p:nvSpPr>
        <p:spPr>
          <a:xfrm>
            <a:off x="655321" y="2575034"/>
            <a:ext cx="5120113" cy="3462228"/>
          </a:xfrm>
        </p:spPr>
        <p:txBody>
          <a:bodyPr>
            <a:normAutofit/>
          </a:bodyPr>
          <a:lstStyle/>
          <a:p>
            <a:pPr marL="380990" indent="-380990">
              <a:buFont typeface="Arial" panose="020B0604020202020204" pitchFamily="34" charset="0"/>
              <a:buChar char="•"/>
            </a:pPr>
            <a:r>
              <a:rPr lang="en-US" sz="1800" dirty="0">
                <a:cs typeface="Arial"/>
              </a:rPr>
              <a:t>Denial</a:t>
            </a:r>
          </a:p>
          <a:p>
            <a:pPr marL="380990" indent="-380990">
              <a:buFont typeface="Arial" panose="020B0604020202020204" pitchFamily="34" charset="0"/>
              <a:buChar char="•"/>
            </a:pPr>
            <a:r>
              <a:rPr lang="en-US" sz="1800" dirty="0">
                <a:cs typeface="Arial"/>
              </a:rPr>
              <a:t>Normalcy Bias</a:t>
            </a:r>
          </a:p>
          <a:p>
            <a:pPr marL="380990" indent="-380990">
              <a:buFont typeface="Arial" panose="020B0604020202020204" pitchFamily="34" charset="0"/>
              <a:buChar char="•"/>
            </a:pPr>
            <a:r>
              <a:rPr lang="en-US" sz="1800" dirty="0">
                <a:cs typeface="Arial"/>
              </a:rPr>
              <a:t>Social Proof</a:t>
            </a:r>
          </a:p>
          <a:p>
            <a:pPr marL="380990" indent="-380990">
              <a:buFont typeface="Arial" panose="020B0604020202020204" pitchFamily="34" charset="0"/>
              <a:buChar char="•"/>
            </a:pPr>
            <a:r>
              <a:rPr lang="en-US" sz="1800" dirty="0">
                <a:cs typeface="Arial"/>
              </a:rPr>
              <a:t>Underestimating Severity</a:t>
            </a:r>
          </a:p>
          <a:p>
            <a:endParaRPr lang="en-US" sz="1800" dirty="0"/>
          </a:p>
        </p:txBody>
      </p:sp>
      <p:sp>
        <p:nvSpPr>
          <p:cNvPr id="6" name="Title 5">
            <a:extLst>
              <a:ext uri="{FF2B5EF4-FFF2-40B4-BE49-F238E27FC236}">
                <a16:creationId xmlns="" xmlns:a16="http://schemas.microsoft.com/office/drawing/2014/main" id="{2078572D-13D7-42CE-9F3F-B4F232EB0AB0}"/>
              </a:ext>
            </a:extLst>
          </p:cNvPr>
          <p:cNvSpPr>
            <a:spLocks noGrp="1"/>
          </p:cNvSpPr>
          <p:nvPr>
            <p:ph type="title"/>
          </p:nvPr>
        </p:nvSpPr>
        <p:spPr>
          <a:xfrm>
            <a:off x="655320" y="365125"/>
            <a:ext cx="5120114" cy="1692794"/>
          </a:xfrm>
        </p:spPr>
        <p:txBody>
          <a:bodyPr>
            <a:normAutofit/>
          </a:bodyPr>
          <a:lstStyle/>
          <a:p>
            <a:r>
              <a:rPr lang="en-US" dirty="0" smtClean="0"/>
              <a:t>SENSE DANGER</a:t>
            </a:r>
            <a:endParaRPr lang="en-US" dirty="0"/>
          </a:p>
        </p:txBody>
      </p:sp>
    </p:spTree>
    <p:extLst>
      <p:ext uri="{BB962C8B-B14F-4D97-AF65-F5344CB8AC3E}">
        <p14:creationId xmlns:p14="http://schemas.microsoft.com/office/powerpoint/2010/main" val="4283937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5359" y="2453725"/>
            <a:ext cx="5441244" cy="2235199"/>
          </a:xfrm>
        </p:spPr>
        <p:txBody>
          <a:bodyPr/>
          <a:lstStyle/>
          <a:p>
            <a:pPr marL="0" indent="0">
              <a:buNone/>
            </a:pPr>
            <a:r>
              <a:rPr lang="en-US" sz="2933" dirty="0">
                <a:solidFill>
                  <a:srgbClr val="646569"/>
                </a:solidFill>
              </a:rPr>
              <a:t>PRE-INCIDENT ACTIVITIES</a:t>
            </a:r>
          </a:p>
          <a:p>
            <a:pPr marL="380990" indent="-380990">
              <a:buFont typeface="Arial" panose="020B0604020202020204" pitchFamily="34" charset="0"/>
              <a:buChar char="•"/>
            </a:pPr>
            <a:r>
              <a:rPr lang="en-US" sz="2400" dirty="0" smtClean="0">
                <a:solidFill>
                  <a:srgbClr val="646569"/>
                </a:solidFill>
                <a:cs typeface="Arial"/>
              </a:rPr>
              <a:t>Training and Testing</a:t>
            </a:r>
            <a:endParaRPr lang="en-US" sz="2400" dirty="0">
              <a:solidFill>
                <a:srgbClr val="646569"/>
              </a:solidFill>
              <a:cs typeface="Arial"/>
            </a:endParaRPr>
          </a:p>
          <a:p>
            <a:pPr marL="380990" indent="-380990">
              <a:buFont typeface="Arial" panose="020B0604020202020204" pitchFamily="34" charset="0"/>
              <a:buChar char="•"/>
            </a:pPr>
            <a:r>
              <a:rPr lang="en-US" sz="2400" dirty="0">
                <a:solidFill>
                  <a:srgbClr val="646569"/>
                </a:solidFill>
                <a:cs typeface="Arial"/>
              </a:rPr>
              <a:t>Mental scripting</a:t>
            </a:r>
          </a:p>
          <a:p>
            <a:pPr marL="380990" indent="-380990">
              <a:buFont typeface="Arial" panose="020B0604020202020204" pitchFamily="34" charset="0"/>
              <a:buChar char="•"/>
            </a:pPr>
            <a:r>
              <a:rPr lang="en-US" sz="2400" dirty="0">
                <a:solidFill>
                  <a:srgbClr val="646569"/>
                </a:solidFill>
                <a:cs typeface="Arial"/>
              </a:rPr>
              <a:t>Knowing your environment</a:t>
            </a:r>
          </a:p>
          <a:p>
            <a:endParaRPr lang="en-US" sz="2933" dirty="0">
              <a:solidFill>
                <a:srgbClr val="000000"/>
              </a:solidFill>
            </a:endParaRPr>
          </a:p>
        </p:txBody>
      </p:sp>
      <p:pic>
        <p:nvPicPr>
          <p:cNvPr id="5" name="Picture 4" descr="shutterstock_264340136-[Converted].png"/>
          <p:cNvPicPr>
            <a:picLocks noChangeAspect="1"/>
          </p:cNvPicPr>
          <p:nvPr/>
        </p:nvPicPr>
        <p:blipFill rotWithShape="1">
          <a:blip r:embed="rId3">
            <a:extLst>
              <a:ext uri="{28A0092B-C50C-407E-A947-70E740481C1C}">
                <a14:useLocalDpi xmlns:a14="http://schemas.microsoft.com/office/drawing/2010/main" val="0"/>
              </a:ext>
            </a:extLst>
          </a:blip>
          <a:srcRect b="18531"/>
          <a:stretch/>
        </p:blipFill>
        <p:spPr>
          <a:xfrm>
            <a:off x="6333041" y="1392108"/>
            <a:ext cx="5249360" cy="4059854"/>
          </a:xfrm>
          <a:prstGeom prst="rect">
            <a:avLst/>
          </a:prstGeom>
        </p:spPr>
      </p:pic>
      <p:sp>
        <p:nvSpPr>
          <p:cNvPr id="6" name="Title 5">
            <a:extLst>
              <a:ext uri="{FF2B5EF4-FFF2-40B4-BE49-F238E27FC236}">
                <a16:creationId xmlns="" xmlns:a16="http://schemas.microsoft.com/office/drawing/2014/main" id="{4FF382E0-8C8A-4211-8A8C-69EA1BD88C6C}"/>
              </a:ext>
            </a:extLst>
          </p:cNvPr>
          <p:cNvSpPr>
            <a:spLocks noGrp="1"/>
          </p:cNvSpPr>
          <p:nvPr>
            <p:ph type="title"/>
          </p:nvPr>
        </p:nvSpPr>
        <p:spPr/>
        <p:txBody>
          <a:bodyPr/>
          <a:lstStyle/>
          <a:p>
            <a:r>
              <a:rPr lang="en-US" dirty="0" smtClean="0"/>
              <a:t>EVALUATE RESPONSE OPTIONS</a:t>
            </a:r>
            <a:endParaRPr lang="en-US" dirty="0"/>
          </a:p>
        </p:txBody>
      </p:sp>
    </p:spTree>
    <p:extLst>
      <p:ext uri="{BB962C8B-B14F-4D97-AF65-F5344CB8AC3E}">
        <p14:creationId xmlns:p14="http://schemas.microsoft.com/office/powerpoint/2010/main" val="4059896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1833507" y="3366153"/>
            <a:ext cx="2243641" cy="359729"/>
          </a:xfrm>
        </p:spPr>
        <p:txBody>
          <a:bodyPr/>
          <a:lstStyle/>
          <a:p>
            <a:pPr marL="0" indent="0">
              <a:buNone/>
            </a:pPr>
            <a:r>
              <a:rPr lang="en-US" altLang="en-US" sz="3600" dirty="0">
                <a:solidFill>
                  <a:srgbClr val="646569"/>
                </a:solidFill>
                <a:cs typeface="Arial"/>
              </a:rPr>
              <a:t>Secure</a:t>
            </a:r>
          </a:p>
        </p:txBody>
      </p:sp>
      <p:sp>
        <p:nvSpPr>
          <p:cNvPr id="8" name="Content Placeholder 1"/>
          <p:cNvSpPr txBox="1">
            <a:spLocks/>
          </p:cNvSpPr>
          <p:nvPr/>
        </p:nvSpPr>
        <p:spPr>
          <a:xfrm>
            <a:off x="1887297" y="1962976"/>
            <a:ext cx="5345644" cy="359729"/>
          </a:xfrm>
          <a:prstGeom prst="rect">
            <a:avLst/>
          </a:prstGeom>
        </p:spPr>
        <p:txBody>
          <a:bodyPr vert="horz" lIns="0" tIns="0" rIns="0" bIns="0" rtlCol="0">
            <a:noAutofit/>
          </a:bodyPr>
          <a:lstStyle>
            <a:lvl1pPr marL="0" indent="0" algn="l" defTabSz="457200" rtl="0" eaLnBrk="1" latinLnBrk="0" hangingPunct="1">
              <a:spcBef>
                <a:spcPct val="20000"/>
              </a:spcBef>
              <a:buFont typeface="Arial"/>
              <a:buNone/>
              <a:defRPr sz="18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dirty="0">
                <a:solidFill>
                  <a:srgbClr val="646569"/>
                </a:solidFill>
                <a:latin typeface="+mn-lt"/>
              </a:rPr>
              <a:t>Escape</a:t>
            </a:r>
          </a:p>
        </p:txBody>
      </p:sp>
      <p:sp>
        <p:nvSpPr>
          <p:cNvPr id="9" name="Content Placeholder 1"/>
          <p:cNvSpPr txBox="1">
            <a:spLocks/>
          </p:cNvSpPr>
          <p:nvPr/>
        </p:nvSpPr>
        <p:spPr>
          <a:xfrm>
            <a:off x="1887297" y="4769331"/>
            <a:ext cx="5345644" cy="359729"/>
          </a:xfrm>
          <a:prstGeom prst="rect">
            <a:avLst/>
          </a:prstGeom>
        </p:spPr>
        <p:txBody>
          <a:bodyPr vert="horz" lIns="0" tIns="0" rIns="0" bIns="0" rtlCol="0">
            <a:noAutofit/>
          </a:bodyPr>
          <a:lstStyle>
            <a:lvl1pPr marL="0" indent="0" algn="l" defTabSz="457200" rtl="0" eaLnBrk="1" latinLnBrk="0" hangingPunct="1">
              <a:spcBef>
                <a:spcPct val="20000"/>
              </a:spcBef>
              <a:buFont typeface="Arial"/>
              <a:buNone/>
              <a:defRPr sz="18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dirty="0">
                <a:solidFill>
                  <a:srgbClr val="646569"/>
                </a:solidFill>
                <a:latin typeface="+mn-lt"/>
              </a:rPr>
              <a:t>Confront</a:t>
            </a:r>
          </a:p>
        </p:txBody>
      </p:sp>
      <p:pic>
        <p:nvPicPr>
          <p:cNvPr id="10" name="Picture 9" descr="shutterstock_75789043.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78730" y="1295644"/>
            <a:ext cx="5021544" cy="4770467"/>
          </a:xfrm>
          <a:prstGeom prst="rect">
            <a:avLst/>
          </a:prstGeom>
        </p:spPr>
      </p:pic>
      <p:sp>
        <p:nvSpPr>
          <p:cNvPr id="11" name="Title 10">
            <a:extLst>
              <a:ext uri="{FF2B5EF4-FFF2-40B4-BE49-F238E27FC236}">
                <a16:creationId xmlns="" xmlns:a16="http://schemas.microsoft.com/office/drawing/2014/main" id="{75BA5BA0-12D8-445C-A53A-CAB113166F21}"/>
              </a:ext>
            </a:extLst>
          </p:cNvPr>
          <p:cNvSpPr>
            <a:spLocks noGrp="1"/>
          </p:cNvSpPr>
          <p:nvPr>
            <p:ph type="title"/>
          </p:nvPr>
        </p:nvSpPr>
        <p:spPr/>
        <p:txBody>
          <a:bodyPr/>
          <a:lstStyle/>
          <a:p>
            <a:r>
              <a:rPr lang="en-US" dirty="0" smtClean="0"/>
              <a:t>ACTIVE SHOOTER RESPONSE</a:t>
            </a:r>
            <a:endParaRPr lang="en-US" dirty="0"/>
          </a:p>
        </p:txBody>
      </p:sp>
    </p:spTree>
    <p:extLst>
      <p:ext uri="{BB962C8B-B14F-4D97-AF65-F5344CB8AC3E}">
        <p14:creationId xmlns:p14="http://schemas.microsoft.com/office/powerpoint/2010/main" val="4091066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711" y="1860278"/>
            <a:ext cx="5892800" cy="2799643"/>
          </a:xfrm>
        </p:spPr>
        <p:txBody>
          <a:bodyPr/>
          <a:lstStyle/>
          <a:p>
            <a:pPr marL="380990" indent="-380990">
              <a:buFont typeface="Arial" panose="020B0604020202020204" pitchFamily="34" charset="0"/>
              <a:buChar char="•"/>
            </a:pPr>
            <a:r>
              <a:rPr lang="en-US" sz="3200" dirty="0">
                <a:solidFill>
                  <a:srgbClr val="646569"/>
                </a:solidFill>
              </a:rPr>
              <a:t>Commitment</a:t>
            </a:r>
          </a:p>
          <a:p>
            <a:pPr marL="380990" indent="-380990">
              <a:buFont typeface="Arial" panose="020B0604020202020204" pitchFamily="34" charset="0"/>
              <a:buChar char="•"/>
            </a:pPr>
            <a:r>
              <a:rPr lang="en-US" sz="3200" dirty="0">
                <a:solidFill>
                  <a:srgbClr val="646569"/>
                </a:solidFill>
              </a:rPr>
              <a:t>Conviction </a:t>
            </a:r>
          </a:p>
          <a:p>
            <a:pPr marL="380990" indent="-380990">
              <a:buFont typeface="Arial" panose="020B0604020202020204" pitchFamily="34" charset="0"/>
              <a:buChar char="•"/>
            </a:pPr>
            <a:r>
              <a:rPr lang="en-US" sz="3200" dirty="0">
                <a:solidFill>
                  <a:srgbClr val="646569"/>
                </a:solidFill>
              </a:rPr>
              <a:t>Confidence</a:t>
            </a:r>
          </a:p>
          <a:p>
            <a:pPr marL="380990" indent="-380990">
              <a:buFont typeface="Arial" panose="020B0604020202020204" pitchFamily="34" charset="0"/>
              <a:buChar char="•"/>
            </a:pPr>
            <a:endParaRPr lang="en-US" sz="2667" dirty="0">
              <a:solidFill>
                <a:srgbClr val="000000"/>
              </a:solidFill>
            </a:endParaRPr>
          </a:p>
          <a:p>
            <a:pPr marL="0" indent="0">
              <a:buNone/>
            </a:pPr>
            <a:r>
              <a:rPr lang="en-US" sz="4400" b="1" u="sng" cap="all" dirty="0">
                <a:solidFill>
                  <a:srgbClr val="1F2A40"/>
                </a:solidFill>
                <a:latin typeface="Helvetica" panose="020B0604020202020204" pitchFamily="34" charset="0"/>
                <a:ea typeface="+mj-ea"/>
                <a:cs typeface="Helvetica" panose="020B0604020202020204" pitchFamily="34" charset="0"/>
              </a:rPr>
              <a:t>DO </a:t>
            </a:r>
            <a:r>
              <a:rPr lang="en-US" sz="4400" b="1" i="1" u="sng" cap="all" dirty="0">
                <a:solidFill>
                  <a:srgbClr val="1F2A40"/>
                </a:solidFill>
                <a:latin typeface="Helvetica" panose="020B0604020202020204" pitchFamily="34" charset="0"/>
                <a:ea typeface="+mj-ea"/>
                <a:cs typeface="Helvetica" panose="020B0604020202020204" pitchFamily="34" charset="0"/>
              </a:rPr>
              <a:t>SOMETHING!</a:t>
            </a:r>
          </a:p>
          <a:p>
            <a:endParaRPr lang="en-US" sz="2667" dirty="0">
              <a:solidFill>
                <a:srgbClr val="000000"/>
              </a:solidFill>
            </a:endParaRPr>
          </a:p>
          <a:p>
            <a:endParaRPr lang="en-US" sz="2667" dirty="0">
              <a:solidFill>
                <a:srgbClr val="000000"/>
              </a:solidFill>
            </a:endParaRPr>
          </a:p>
        </p:txBody>
      </p:sp>
      <p:pic>
        <p:nvPicPr>
          <p:cNvPr id="5" name="Picture 4" descr="shutterstock_159003926-[Conver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022" y="604912"/>
            <a:ext cx="5438423" cy="5438423"/>
          </a:xfrm>
          <a:prstGeom prst="rect">
            <a:avLst/>
          </a:prstGeom>
        </p:spPr>
      </p:pic>
      <p:sp>
        <p:nvSpPr>
          <p:cNvPr id="6" name="Title 5">
            <a:extLst>
              <a:ext uri="{FF2B5EF4-FFF2-40B4-BE49-F238E27FC236}">
                <a16:creationId xmlns="" xmlns:a16="http://schemas.microsoft.com/office/drawing/2014/main" id="{3A709C16-D3C2-4E81-917A-1AFE14D07751}"/>
              </a:ext>
            </a:extLst>
          </p:cNvPr>
          <p:cNvSpPr>
            <a:spLocks noGrp="1"/>
          </p:cNvSpPr>
          <p:nvPr>
            <p:ph type="title"/>
          </p:nvPr>
        </p:nvSpPr>
        <p:spPr/>
        <p:txBody>
          <a:bodyPr/>
          <a:lstStyle/>
          <a:p>
            <a:r>
              <a:rPr lang="en-US" dirty="0" smtClean="0">
                <a:solidFill>
                  <a:schemeClr val="bg1">
                    <a:lumMod val="50000"/>
                  </a:schemeClr>
                </a:solidFill>
              </a:rPr>
              <a:t>Commit To Action</a:t>
            </a:r>
            <a:endParaRPr lang="en-US" dirty="0">
              <a:solidFill>
                <a:schemeClr val="bg1">
                  <a:lumMod val="50000"/>
                </a:schemeClr>
              </a:solidFill>
            </a:endParaRPr>
          </a:p>
        </p:txBody>
      </p:sp>
    </p:spTree>
    <p:extLst>
      <p:ext uri="{BB962C8B-B14F-4D97-AF65-F5344CB8AC3E}">
        <p14:creationId xmlns:p14="http://schemas.microsoft.com/office/powerpoint/2010/main" val="2976263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 xmlns:a16="http://schemas.microsoft.com/office/drawing/2014/main" id="{8C56ADAE-A722-4693-A9A9-180A25A3EA3A}"/>
              </a:ext>
            </a:extLst>
          </p:cNvPr>
          <p:cNvSpPr>
            <a:spLocks noGrp="1"/>
          </p:cNvSpPr>
          <p:nvPr>
            <p:ph type="title"/>
          </p:nvPr>
        </p:nvSpPr>
        <p:spPr>
          <a:xfrm>
            <a:off x="617744" y="0"/>
            <a:ext cx="8525608" cy="1325563"/>
          </a:xfrm>
        </p:spPr>
        <p:txBody>
          <a:bodyPr/>
          <a:lstStyle/>
          <a:p>
            <a:r>
              <a:rPr lang="en-US" dirty="0" smtClean="0"/>
              <a:t>THE SOLUTION TO WORKPLACE VIOLENCE</a:t>
            </a:r>
            <a:endParaRPr lang="en-US" dirty="0"/>
          </a:p>
        </p:txBody>
      </p:sp>
      <p:grpSp>
        <p:nvGrpSpPr>
          <p:cNvPr id="41" name="Group 40"/>
          <p:cNvGrpSpPr/>
          <p:nvPr/>
        </p:nvGrpSpPr>
        <p:grpSpPr>
          <a:xfrm>
            <a:off x="78043" y="1082745"/>
            <a:ext cx="9144000" cy="5273334"/>
            <a:chOff x="1" y="1051266"/>
            <a:chExt cx="9144000" cy="5273334"/>
          </a:xfrm>
        </p:grpSpPr>
        <p:pic>
          <p:nvPicPr>
            <p:cNvPr id="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51266"/>
              <a:ext cx="9144000" cy="527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130" y="1766500"/>
              <a:ext cx="2801620" cy="79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4"/>
            <p:cNvGrpSpPr/>
            <p:nvPr/>
          </p:nvGrpSpPr>
          <p:grpSpPr>
            <a:xfrm>
              <a:off x="125107" y="1436230"/>
              <a:ext cx="1236236" cy="1052900"/>
              <a:chOff x="361962" y="1676400"/>
              <a:chExt cx="1236236" cy="1052900"/>
            </a:xfrm>
          </p:grpSpPr>
          <p:pic>
            <p:nvPicPr>
              <p:cNvPr id="134" name="Picture 5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65" y="1676400"/>
                <a:ext cx="881380" cy="88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Freeform 58"/>
              <p:cNvSpPr>
                <a:spLocks/>
              </p:cNvSpPr>
              <p:nvPr/>
            </p:nvSpPr>
            <p:spPr bwMode="auto">
              <a:xfrm>
                <a:off x="730885" y="1737995"/>
                <a:ext cx="577215" cy="577215"/>
              </a:xfrm>
              <a:custGeom>
                <a:avLst/>
                <a:gdLst>
                  <a:gd name="T0" fmla="+- 0 635 180"/>
                  <a:gd name="T1" fmla="*/ T0 w 909"/>
                  <a:gd name="T2" fmla="+- 0 2305 2305"/>
                  <a:gd name="T3" fmla="*/ 2305 h 909"/>
                  <a:gd name="T4" fmla="+- 0 561 180"/>
                  <a:gd name="T5" fmla="*/ T4 w 909"/>
                  <a:gd name="T6" fmla="+- 0 2311 2305"/>
                  <a:gd name="T7" fmla="*/ 2311 h 909"/>
                  <a:gd name="T8" fmla="+- 0 491 180"/>
                  <a:gd name="T9" fmla="*/ T8 w 909"/>
                  <a:gd name="T10" fmla="+- 0 2328 2305"/>
                  <a:gd name="T11" fmla="*/ 2328 h 909"/>
                  <a:gd name="T12" fmla="+- 0 426 180"/>
                  <a:gd name="T13" fmla="*/ T12 w 909"/>
                  <a:gd name="T14" fmla="+- 0 2356 2305"/>
                  <a:gd name="T15" fmla="*/ 2356 h 909"/>
                  <a:gd name="T16" fmla="+- 0 366 180"/>
                  <a:gd name="T17" fmla="*/ T16 w 909"/>
                  <a:gd name="T18" fmla="+- 0 2393 2305"/>
                  <a:gd name="T19" fmla="*/ 2393 h 909"/>
                  <a:gd name="T20" fmla="+- 0 313 180"/>
                  <a:gd name="T21" fmla="*/ T20 w 909"/>
                  <a:gd name="T22" fmla="+- 0 2438 2305"/>
                  <a:gd name="T23" fmla="*/ 2438 h 909"/>
                  <a:gd name="T24" fmla="+- 0 268 180"/>
                  <a:gd name="T25" fmla="*/ T24 w 909"/>
                  <a:gd name="T26" fmla="+- 0 2491 2305"/>
                  <a:gd name="T27" fmla="*/ 2491 h 909"/>
                  <a:gd name="T28" fmla="+- 0 231 180"/>
                  <a:gd name="T29" fmla="*/ T28 w 909"/>
                  <a:gd name="T30" fmla="+- 0 2551 2305"/>
                  <a:gd name="T31" fmla="*/ 2551 h 909"/>
                  <a:gd name="T32" fmla="+- 0 203 180"/>
                  <a:gd name="T33" fmla="*/ T32 w 909"/>
                  <a:gd name="T34" fmla="+- 0 2616 2305"/>
                  <a:gd name="T35" fmla="*/ 2616 h 909"/>
                  <a:gd name="T36" fmla="+- 0 186 180"/>
                  <a:gd name="T37" fmla="*/ T36 w 909"/>
                  <a:gd name="T38" fmla="+- 0 2686 2305"/>
                  <a:gd name="T39" fmla="*/ 2686 h 909"/>
                  <a:gd name="T40" fmla="+- 0 180 180"/>
                  <a:gd name="T41" fmla="*/ T40 w 909"/>
                  <a:gd name="T42" fmla="+- 0 2760 2305"/>
                  <a:gd name="T43" fmla="*/ 2760 h 909"/>
                  <a:gd name="T44" fmla="+- 0 186 180"/>
                  <a:gd name="T45" fmla="*/ T44 w 909"/>
                  <a:gd name="T46" fmla="+- 0 2833 2305"/>
                  <a:gd name="T47" fmla="*/ 2833 h 909"/>
                  <a:gd name="T48" fmla="+- 0 203 180"/>
                  <a:gd name="T49" fmla="*/ T48 w 909"/>
                  <a:gd name="T50" fmla="+- 0 2903 2305"/>
                  <a:gd name="T51" fmla="*/ 2903 h 909"/>
                  <a:gd name="T52" fmla="+- 0 231 180"/>
                  <a:gd name="T53" fmla="*/ T52 w 909"/>
                  <a:gd name="T54" fmla="+- 0 2969 2305"/>
                  <a:gd name="T55" fmla="*/ 2969 h 909"/>
                  <a:gd name="T56" fmla="+- 0 268 180"/>
                  <a:gd name="T57" fmla="*/ T56 w 909"/>
                  <a:gd name="T58" fmla="+- 0 3028 2305"/>
                  <a:gd name="T59" fmla="*/ 3028 h 909"/>
                  <a:gd name="T60" fmla="+- 0 313 180"/>
                  <a:gd name="T61" fmla="*/ T60 w 909"/>
                  <a:gd name="T62" fmla="+- 0 3081 2305"/>
                  <a:gd name="T63" fmla="*/ 3081 h 909"/>
                  <a:gd name="T64" fmla="+- 0 366 180"/>
                  <a:gd name="T65" fmla="*/ T64 w 909"/>
                  <a:gd name="T66" fmla="+- 0 3126 2305"/>
                  <a:gd name="T67" fmla="*/ 3126 h 909"/>
                  <a:gd name="T68" fmla="+- 0 426 180"/>
                  <a:gd name="T69" fmla="*/ T68 w 909"/>
                  <a:gd name="T70" fmla="+- 0 3163 2305"/>
                  <a:gd name="T71" fmla="*/ 3163 h 909"/>
                  <a:gd name="T72" fmla="+- 0 491 180"/>
                  <a:gd name="T73" fmla="*/ T72 w 909"/>
                  <a:gd name="T74" fmla="+- 0 3191 2305"/>
                  <a:gd name="T75" fmla="*/ 3191 h 909"/>
                  <a:gd name="T76" fmla="+- 0 561 180"/>
                  <a:gd name="T77" fmla="*/ T76 w 909"/>
                  <a:gd name="T78" fmla="+- 0 3208 2305"/>
                  <a:gd name="T79" fmla="*/ 3208 h 909"/>
                  <a:gd name="T80" fmla="+- 0 635 180"/>
                  <a:gd name="T81" fmla="*/ T80 w 909"/>
                  <a:gd name="T82" fmla="+- 0 3214 2305"/>
                  <a:gd name="T83" fmla="*/ 3214 h 909"/>
                  <a:gd name="T84" fmla="+- 0 708 180"/>
                  <a:gd name="T85" fmla="*/ T84 w 909"/>
                  <a:gd name="T86" fmla="+- 0 3208 2305"/>
                  <a:gd name="T87" fmla="*/ 3208 h 909"/>
                  <a:gd name="T88" fmla="+- 0 778 180"/>
                  <a:gd name="T89" fmla="*/ T88 w 909"/>
                  <a:gd name="T90" fmla="+- 0 3191 2305"/>
                  <a:gd name="T91" fmla="*/ 3191 h 909"/>
                  <a:gd name="T92" fmla="+- 0 844 180"/>
                  <a:gd name="T93" fmla="*/ T92 w 909"/>
                  <a:gd name="T94" fmla="+- 0 3163 2305"/>
                  <a:gd name="T95" fmla="*/ 3163 h 909"/>
                  <a:gd name="T96" fmla="+- 0 903 180"/>
                  <a:gd name="T97" fmla="*/ T96 w 909"/>
                  <a:gd name="T98" fmla="+- 0 3126 2305"/>
                  <a:gd name="T99" fmla="*/ 3126 h 909"/>
                  <a:gd name="T100" fmla="+- 0 956 180"/>
                  <a:gd name="T101" fmla="*/ T100 w 909"/>
                  <a:gd name="T102" fmla="+- 0 3081 2305"/>
                  <a:gd name="T103" fmla="*/ 3081 h 909"/>
                  <a:gd name="T104" fmla="+- 0 1001 180"/>
                  <a:gd name="T105" fmla="*/ T104 w 909"/>
                  <a:gd name="T106" fmla="+- 0 3028 2305"/>
                  <a:gd name="T107" fmla="*/ 3028 h 909"/>
                  <a:gd name="T108" fmla="+- 0 1038 180"/>
                  <a:gd name="T109" fmla="*/ T108 w 909"/>
                  <a:gd name="T110" fmla="+- 0 2969 2305"/>
                  <a:gd name="T111" fmla="*/ 2969 h 909"/>
                  <a:gd name="T112" fmla="+- 0 1066 180"/>
                  <a:gd name="T113" fmla="*/ T112 w 909"/>
                  <a:gd name="T114" fmla="+- 0 2903 2305"/>
                  <a:gd name="T115" fmla="*/ 2903 h 909"/>
                  <a:gd name="T116" fmla="+- 0 1083 180"/>
                  <a:gd name="T117" fmla="*/ T116 w 909"/>
                  <a:gd name="T118" fmla="+- 0 2833 2305"/>
                  <a:gd name="T119" fmla="*/ 2833 h 909"/>
                  <a:gd name="T120" fmla="+- 0 1089 180"/>
                  <a:gd name="T121" fmla="*/ T120 w 909"/>
                  <a:gd name="T122" fmla="+- 0 2760 2305"/>
                  <a:gd name="T123" fmla="*/ 2760 h 909"/>
                  <a:gd name="T124" fmla="+- 0 1083 180"/>
                  <a:gd name="T125" fmla="*/ T124 w 909"/>
                  <a:gd name="T126" fmla="+- 0 2686 2305"/>
                  <a:gd name="T127" fmla="*/ 2686 h 909"/>
                  <a:gd name="T128" fmla="+- 0 1066 180"/>
                  <a:gd name="T129" fmla="*/ T128 w 909"/>
                  <a:gd name="T130" fmla="+- 0 2616 2305"/>
                  <a:gd name="T131" fmla="*/ 2616 h 909"/>
                  <a:gd name="T132" fmla="+- 0 1038 180"/>
                  <a:gd name="T133" fmla="*/ T132 w 909"/>
                  <a:gd name="T134" fmla="+- 0 2551 2305"/>
                  <a:gd name="T135" fmla="*/ 2551 h 909"/>
                  <a:gd name="T136" fmla="+- 0 1001 180"/>
                  <a:gd name="T137" fmla="*/ T136 w 909"/>
                  <a:gd name="T138" fmla="+- 0 2491 2305"/>
                  <a:gd name="T139" fmla="*/ 2491 h 909"/>
                  <a:gd name="T140" fmla="+- 0 956 180"/>
                  <a:gd name="T141" fmla="*/ T140 w 909"/>
                  <a:gd name="T142" fmla="+- 0 2438 2305"/>
                  <a:gd name="T143" fmla="*/ 2438 h 909"/>
                  <a:gd name="T144" fmla="+- 0 903 180"/>
                  <a:gd name="T145" fmla="*/ T144 w 909"/>
                  <a:gd name="T146" fmla="+- 0 2393 2305"/>
                  <a:gd name="T147" fmla="*/ 2393 h 909"/>
                  <a:gd name="T148" fmla="+- 0 844 180"/>
                  <a:gd name="T149" fmla="*/ T148 w 909"/>
                  <a:gd name="T150" fmla="+- 0 2356 2305"/>
                  <a:gd name="T151" fmla="*/ 2356 h 909"/>
                  <a:gd name="T152" fmla="+- 0 778 180"/>
                  <a:gd name="T153" fmla="*/ T152 w 909"/>
                  <a:gd name="T154" fmla="+- 0 2328 2305"/>
                  <a:gd name="T155" fmla="*/ 2328 h 909"/>
                  <a:gd name="T156" fmla="+- 0 708 180"/>
                  <a:gd name="T157" fmla="*/ T156 w 909"/>
                  <a:gd name="T158" fmla="+- 0 2311 2305"/>
                  <a:gd name="T159" fmla="*/ 2311 h 909"/>
                  <a:gd name="T160" fmla="+- 0 635 180"/>
                  <a:gd name="T161" fmla="*/ T160 w 909"/>
                  <a:gd name="T162" fmla="+- 0 2305 2305"/>
                  <a:gd name="T163" fmla="*/ 2305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455" y="0"/>
                    </a:moveTo>
                    <a:lnTo>
                      <a:pt x="381" y="6"/>
                    </a:lnTo>
                    <a:lnTo>
                      <a:pt x="311" y="23"/>
                    </a:lnTo>
                    <a:lnTo>
                      <a:pt x="246" y="51"/>
                    </a:lnTo>
                    <a:lnTo>
                      <a:pt x="186" y="88"/>
                    </a:lnTo>
                    <a:lnTo>
                      <a:pt x="133" y="133"/>
                    </a:lnTo>
                    <a:lnTo>
                      <a:pt x="88" y="186"/>
                    </a:lnTo>
                    <a:lnTo>
                      <a:pt x="51" y="246"/>
                    </a:lnTo>
                    <a:lnTo>
                      <a:pt x="23" y="311"/>
                    </a:lnTo>
                    <a:lnTo>
                      <a:pt x="6" y="381"/>
                    </a:lnTo>
                    <a:lnTo>
                      <a:pt x="0" y="455"/>
                    </a:lnTo>
                    <a:lnTo>
                      <a:pt x="6" y="528"/>
                    </a:lnTo>
                    <a:lnTo>
                      <a:pt x="23" y="598"/>
                    </a:lnTo>
                    <a:lnTo>
                      <a:pt x="51" y="664"/>
                    </a:lnTo>
                    <a:lnTo>
                      <a:pt x="88" y="723"/>
                    </a:lnTo>
                    <a:lnTo>
                      <a:pt x="133" y="776"/>
                    </a:lnTo>
                    <a:lnTo>
                      <a:pt x="186" y="821"/>
                    </a:lnTo>
                    <a:lnTo>
                      <a:pt x="246" y="858"/>
                    </a:lnTo>
                    <a:lnTo>
                      <a:pt x="311" y="886"/>
                    </a:lnTo>
                    <a:lnTo>
                      <a:pt x="381" y="903"/>
                    </a:lnTo>
                    <a:lnTo>
                      <a:pt x="455" y="909"/>
                    </a:lnTo>
                    <a:lnTo>
                      <a:pt x="528" y="903"/>
                    </a:lnTo>
                    <a:lnTo>
                      <a:pt x="598" y="886"/>
                    </a:lnTo>
                    <a:lnTo>
                      <a:pt x="664" y="858"/>
                    </a:lnTo>
                    <a:lnTo>
                      <a:pt x="723" y="821"/>
                    </a:lnTo>
                    <a:lnTo>
                      <a:pt x="776" y="776"/>
                    </a:lnTo>
                    <a:lnTo>
                      <a:pt x="821" y="723"/>
                    </a:lnTo>
                    <a:lnTo>
                      <a:pt x="858" y="664"/>
                    </a:lnTo>
                    <a:lnTo>
                      <a:pt x="886" y="598"/>
                    </a:lnTo>
                    <a:lnTo>
                      <a:pt x="903" y="528"/>
                    </a:lnTo>
                    <a:lnTo>
                      <a:pt x="909" y="455"/>
                    </a:lnTo>
                    <a:lnTo>
                      <a:pt x="903" y="381"/>
                    </a:lnTo>
                    <a:lnTo>
                      <a:pt x="886" y="311"/>
                    </a:lnTo>
                    <a:lnTo>
                      <a:pt x="858" y="246"/>
                    </a:lnTo>
                    <a:lnTo>
                      <a:pt x="821" y="186"/>
                    </a:lnTo>
                    <a:lnTo>
                      <a:pt x="776" y="133"/>
                    </a:lnTo>
                    <a:lnTo>
                      <a:pt x="723" y="88"/>
                    </a:lnTo>
                    <a:lnTo>
                      <a:pt x="664" y="51"/>
                    </a:lnTo>
                    <a:lnTo>
                      <a:pt x="598" y="23"/>
                    </a:lnTo>
                    <a:lnTo>
                      <a:pt x="528" y="6"/>
                    </a:lnTo>
                    <a:lnTo>
                      <a:pt x="45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36" name="Freeform 59"/>
              <p:cNvSpPr>
                <a:spLocks/>
              </p:cNvSpPr>
              <p:nvPr/>
            </p:nvSpPr>
            <p:spPr bwMode="auto">
              <a:xfrm>
                <a:off x="730885" y="1737995"/>
                <a:ext cx="577215" cy="577215"/>
              </a:xfrm>
              <a:custGeom>
                <a:avLst/>
                <a:gdLst>
                  <a:gd name="T0" fmla="+- 0 1089 180"/>
                  <a:gd name="T1" fmla="*/ T0 w 909"/>
                  <a:gd name="T2" fmla="+- 0 2760 2305"/>
                  <a:gd name="T3" fmla="*/ 2760 h 909"/>
                  <a:gd name="T4" fmla="+- 0 1083 180"/>
                  <a:gd name="T5" fmla="*/ T4 w 909"/>
                  <a:gd name="T6" fmla="+- 0 2833 2305"/>
                  <a:gd name="T7" fmla="*/ 2833 h 909"/>
                  <a:gd name="T8" fmla="+- 0 1066 180"/>
                  <a:gd name="T9" fmla="*/ T8 w 909"/>
                  <a:gd name="T10" fmla="+- 0 2903 2305"/>
                  <a:gd name="T11" fmla="*/ 2903 h 909"/>
                  <a:gd name="T12" fmla="+- 0 1038 180"/>
                  <a:gd name="T13" fmla="*/ T12 w 909"/>
                  <a:gd name="T14" fmla="+- 0 2969 2305"/>
                  <a:gd name="T15" fmla="*/ 2969 h 909"/>
                  <a:gd name="T16" fmla="+- 0 1001 180"/>
                  <a:gd name="T17" fmla="*/ T16 w 909"/>
                  <a:gd name="T18" fmla="+- 0 3028 2305"/>
                  <a:gd name="T19" fmla="*/ 3028 h 909"/>
                  <a:gd name="T20" fmla="+- 0 956 180"/>
                  <a:gd name="T21" fmla="*/ T20 w 909"/>
                  <a:gd name="T22" fmla="+- 0 3081 2305"/>
                  <a:gd name="T23" fmla="*/ 3081 h 909"/>
                  <a:gd name="T24" fmla="+- 0 903 180"/>
                  <a:gd name="T25" fmla="*/ T24 w 909"/>
                  <a:gd name="T26" fmla="+- 0 3126 2305"/>
                  <a:gd name="T27" fmla="*/ 3126 h 909"/>
                  <a:gd name="T28" fmla="+- 0 844 180"/>
                  <a:gd name="T29" fmla="*/ T28 w 909"/>
                  <a:gd name="T30" fmla="+- 0 3163 2305"/>
                  <a:gd name="T31" fmla="*/ 3163 h 909"/>
                  <a:gd name="T32" fmla="+- 0 778 180"/>
                  <a:gd name="T33" fmla="*/ T32 w 909"/>
                  <a:gd name="T34" fmla="+- 0 3191 2305"/>
                  <a:gd name="T35" fmla="*/ 3191 h 909"/>
                  <a:gd name="T36" fmla="+- 0 708 180"/>
                  <a:gd name="T37" fmla="*/ T36 w 909"/>
                  <a:gd name="T38" fmla="+- 0 3208 2305"/>
                  <a:gd name="T39" fmla="*/ 3208 h 909"/>
                  <a:gd name="T40" fmla="+- 0 635 180"/>
                  <a:gd name="T41" fmla="*/ T40 w 909"/>
                  <a:gd name="T42" fmla="+- 0 3214 2305"/>
                  <a:gd name="T43" fmla="*/ 3214 h 909"/>
                  <a:gd name="T44" fmla="+- 0 561 180"/>
                  <a:gd name="T45" fmla="*/ T44 w 909"/>
                  <a:gd name="T46" fmla="+- 0 3208 2305"/>
                  <a:gd name="T47" fmla="*/ 3208 h 909"/>
                  <a:gd name="T48" fmla="+- 0 491 180"/>
                  <a:gd name="T49" fmla="*/ T48 w 909"/>
                  <a:gd name="T50" fmla="+- 0 3191 2305"/>
                  <a:gd name="T51" fmla="*/ 3191 h 909"/>
                  <a:gd name="T52" fmla="+- 0 426 180"/>
                  <a:gd name="T53" fmla="*/ T52 w 909"/>
                  <a:gd name="T54" fmla="+- 0 3163 2305"/>
                  <a:gd name="T55" fmla="*/ 3163 h 909"/>
                  <a:gd name="T56" fmla="+- 0 366 180"/>
                  <a:gd name="T57" fmla="*/ T56 w 909"/>
                  <a:gd name="T58" fmla="+- 0 3126 2305"/>
                  <a:gd name="T59" fmla="*/ 3126 h 909"/>
                  <a:gd name="T60" fmla="+- 0 313 180"/>
                  <a:gd name="T61" fmla="*/ T60 w 909"/>
                  <a:gd name="T62" fmla="+- 0 3081 2305"/>
                  <a:gd name="T63" fmla="*/ 3081 h 909"/>
                  <a:gd name="T64" fmla="+- 0 268 180"/>
                  <a:gd name="T65" fmla="*/ T64 w 909"/>
                  <a:gd name="T66" fmla="+- 0 3028 2305"/>
                  <a:gd name="T67" fmla="*/ 3028 h 909"/>
                  <a:gd name="T68" fmla="+- 0 231 180"/>
                  <a:gd name="T69" fmla="*/ T68 w 909"/>
                  <a:gd name="T70" fmla="+- 0 2969 2305"/>
                  <a:gd name="T71" fmla="*/ 2969 h 909"/>
                  <a:gd name="T72" fmla="+- 0 203 180"/>
                  <a:gd name="T73" fmla="*/ T72 w 909"/>
                  <a:gd name="T74" fmla="+- 0 2903 2305"/>
                  <a:gd name="T75" fmla="*/ 2903 h 909"/>
                  <a:gd name="T76" fmla="+- 0 186 180"/>
                  <a:gd name="T77" fmla="*/ T76 w 909"/>
                  <a:gd name="T78" fmla="+- 0 2833 2305"/>
                  <a:gd name="T79" fmla="*/ 2833 h 909"/>
                  <a:gd name="T80" fmla="+- 0 180 180"/>
                  <a:gd name="T81" fmla="*/ T80 w 909"/>
                  <a:gd name="T82" fmla="+- 0 2760 2305"/>
                  <a:gd name="T83" fmla="*/ 2760 h 909"/>
                  <a:gd name="T84" fmla="+- 0 186 180"/>
                  <a:gd name="T85" fmla="*/ T84 w 909"/>
                  <a:gd name="T86" fmla="+- 0 2686 2305"/>
                  <a:gd name="T87" fmla="*/ 2686 h 909"/>
                  <a:gd name="T88" fmla="+- 0 203 180"/>
                  <a:gd name="T89" fmla="*/ T88 w 909"/>
                  <a:gd name="T90" fmla="+- 0 2616 2305"/>
                  <a:gd name="T91" fmla="*/ 2616 h 909"/>
                  <a:gd name="T92" fmla="+- 0 231 180"/>
                  <a:gd name="T93" fmla="*/ T92 w 909"/>
                  <a:gd name="T94" fmla="+- 0 2551 2305"/>
                  <a:gd name="T95" fmla="*/ 2551 h 909"/>
                  <a:gd name="T96" fmla="+- 0 268 180"/>
                  <a:gd name="T97" fmla="*/ T96 w 909"/>
                  <a:gd name="T98" fmla="+- 0 2491 2305"/>
                  <a:gd name="T99" fmla="*/ 2491 h 909"/>
                  <a:gd name="T100" fmla="+- 0 313 180"/>
                  <a:gd name="T101" fmla="*/ T100 w 909"/>
                  <a:gd name="T102" fmla="+- 0 2438 2305"/>
                  <a:gd name="T103" fmla="*/ 2438 h 909"/>
                  <a:gd name="T104" fmla="+- 0 366 180"/>
                  <a:gd name="T105" fmla="*/ T104 w 909"/>
                  <a:gd name="T106" fmla="+- 0 2393 2305"/>
                  <a:gd name="T107" fmla="*/ 2393 h 909"/>
                  <a:gd name="T108" fmla="+- 0 426 180"/>
                  <a:gd name="T109" fmla="*/ T108 w 909"/>
                  <a:gd name="T110" fmla="+- 0 2356 2305"/>
                  <a:gd name="T111" fmla="*/ 2356 h 909"/>
                  <a:gd name="T112" fmla="+- 0 491 180"/>
                  <a:gd name="T113" fmla="*/ T112 w 909"/>
                  <a:gd name="T114" fmla="+- 0 2328 2305"/>
                  <a:gd name="T115" fmla="*/ 2328 h 909"/>
                  <a:gd name="T116" fmla="+- 0 561 180"/>
                  <a:gd name="T117" fmla="*/ T116 w 909"/>
                  <a:gd name="T118" fmla="+- 0 2311 2305"/>
                  <a:gd name="T119" fmla="*/ 2311 h 909"/>
                  <a:gd name="T120" fmla="+- 0 635 180"/>
                  <a:gd name="T121" fmla="*/ T120 w 909"/>
                  <a:gd name="T122" fmla="+- 0 2305 2305"/>
                  <a:gd name="T123" fmla="*/ 2305 h 909"/>
                  <a:gd name="T124" fmla="+- 0 708 180"/>
                  <a:gd name="T125" fmla="*/ T124 w 909"/>
                  <a:gd name="T126" fmla="+- 0 2311 2305"/>
                  <a:gd name="T127" fmla="*/ 2311 h 909"/>
                  <a:gd name="T128" fmla="+- 0 778 180"/>
                  <a:gd name="T129" fmla="*/ T128 w 909"/>
                  <a:gd name="T130" fmla="+- 0 2328 2305"/>
                  <a:gd name="T131" fmla="*/ 2328 h 909"/>
                  <a:gd name="T132" fmla="+- 0 844 180"/>
                  <a:gd name="T133" fmla="*/ T132 w 909"/>
                  <a:gd name="T134" fmla="+- 0 2356 2305"/>
                  <a:gd name="T135" fmla="*/ 2356 h 909"/>
                  <a:gd name="T136" fmla="+- 0 903 180"/>
                  <a:gd name="T137" fmla="*/ T136 w 909"/>
                  <a:gd name="T138" fmla="+- 0 2393 2305"/>
                  <a:gd name="T139" fmla="*/ 2393 h 909"/>
                  <a:gd name="T140" fmla="+- 0 956 180"/>
                  <a:gd name="T141" fmla="*/ T140 w 909"/>
                  <a:gd name="T142" fmla="+- 0 2438 2305"/>
                  <a:gd name="T143" fmla="*/ 2438 h 909"/>
                  <a:gd name="T144" fmla="+- 0 1001 180"/>
                  <a:gd name="T145" fmla="*/ T144 w 909"/>
                  <a:gd name="T146" fmla="+- 0 2491 2305"/>
                  <a:gd name="T147" fmla="*/ 2491 h 909"/>
                  <a:gd name="T148" fmla="+- 0 1038 180"/>
                  <a:gd name="T149" fmla="*/ T148 w 909"/>
                  <a:gd name="T150" fmla="+- 0 2551 2305"/>
                  <a:gd name="T151" fmla="*/ 2551 h 909"/>
                  <a:gd name="T152" fmla="+- 0 1066 180"/>
                  <a:gd name="T153" fmla="*/ T152 w 909"/>
                  <a:gd name="T154" fmla="+- 0 2616 2305"/>
                  <a:gd name="T155" fmla="*/ 2616 h 909"/>
                  <a:gd name="T156" fmla="+- 0 1083 180"/>
                  <a:gd name="T157" fmla="*/ T156 w 909"/>
                  <a:gd name="T158" fmla="+- 0 2686 2305"/>
                  <a:gd name="T159" fmla="*/ 2686 h 909"/>
                  <a:gd name="T160" fmla="+- 0 1089 180"/>
                  <a:gd name="T161" fmla="*/ T160 w 909"/>
                  <a:gd name="T162" fmla="+- 0 2760 2305"/>
                  <a:gd name="T163" fmla="*/ 2760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909" y="455"/>
                    </a:moveTo>
                    <a:lnTo>
                      <a:pt x="903" y="528"/>
                    </a:lnTo>
                    <a:lnTo>
                      <a:pt x="886" y="598"/>
                    </a:lnTo>
                    <a:lnTo>
                      <a:pt x="858" y="664"/>
                    </a:lnTo>
                    <a:lnTo>
                      <a:pt x="821" y="723"/>
                    </a:lnTo>
                    <a:lnTo>
                      <a:pt x="776" y="776"/>
                    </a:lnTo>
                    <a:lnTo>
                      <a:pt x="723" y="821"/>
                    </a:lnTo>
                    <a:lnTo>
                      <a:pt x="664" y="858"/>
                    </a:lnTo>
                    <a:lnTo>
                      <a:pt x="598" y="886"/>
                    </a:lnTo>
                    <a:lnTo>
                      <a:pt x="528" y="903"/>
                    </a:lnTo>
                    <a:lnTo>
                      <a:pt x="455" y="909"/>
                    </a:lnTo>
                    <a:lnTo>
                      <a:pt x="381" y="903"/>
                    </a:lnTo>
                    <a:lnTo>
                      <a:pt x="311" y="886"/>
                    </a:lnTo>
                    <a:lnTo>
                      <a:pt x="246" y="858"/>
                    </a:lnTo>
                    <a:lnTo>
                      <a:pt x="186" y="821"/>
                    </a:lnTo>
                    <a:lnTo>
                      <a:pt x="133" y="776"/>
                    </a:lnTo>
                    <a:lnTo>
                      <a:pt x="88" y="723"/>
                    </a:lnTo>
                    <a:lnTo>
                      <a:pt x="51" y="664"/>
                    </a:lnTo>
                    <a:lnTo>
                      <a:pt x="23" y="598"/>
                    </a:lnTo>
                    <a:lnTo>
                      <a:pt x="6" y="528"/>
                    </a:lnTo>
                    <a:lnTo>
                      <a:pt x="0" y="455"/>
                    </a:lnTo>
                    <a:lnTo>
                      <a:pt x="6" y="381"/>
                    </a:lnTo>
                    <a:lnTo>
                      <a:pt x="23" y="311"/>
                    </a:lnTo>
                    <a:lnTo>
                      <a:pt x="51" y="246"/>
                    </a:lnTo>
                    <a:lnTo>
                      <a:pt x="88" y="186"/>
                    </a:lnTo>
                    <a:lnTo>
                      <a:pt x="133" y="133"/>
                    </a:lnTo>
                    <a:lnTo>
                      <a:pt x="186" y="88"/>
                    </a:lnTo>
                    <a:lnTo>
                      <a:pt x="246" y="51"/>
                    </a:lnTo>
                    <a:lnTo>
                      <a:pt x="311" y="23"/>
                    </a:lnTo>
                    <a:lnTo>
                      <a:pt x="381" y="6"/>
                    </a:lnTo>
                    <a:lnTo>
                      <a:pt x="455" y="0"/>
                    </a:lnTo>
                    <a:lnTo>
                      <a:pt x="528" y="6"/>
                    </a:lnTo>
                    <a:lnTo>
                      <a:pt x="598" y="23"/>
                    </a:lnTo>
                    <a:lnTo>
                      <a:pt x="664" y="51"/>
                    </a:lnTo>
                    <a:lnTo>
                      <a:pt x="723" y="88"/>
                    </a:lnTo>
                    <a:lnTo>
                      <a:pt x="776" y="133"/>
                    </a:lnTo>
                    <a:lnTo>
                      <a:pt x="821" y="186"/>
                    </a:lnTo>
                    <a:lnTo>
                      <a:pt x="858" y="246"/>
                    </a:lnTo>
                    <a:lnTo>
                      <a:pt x="886" y="311"/>
                    </a:lnTo>
                    <a:lnTo>
                      <a:pt x="903" y="381"/>
                    </a:lnTo>
                    <a:lnTo>
                      <a:pt x="909" y="455"/>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37" name="AutoShape 60"/>
              <p:cNvSpPr>
                <a:spLocks/>
              </p:cNvSpPr>
              <p:nvPr/>
            </p:nvSpPr>
            <p:spPr bwMode="auto">
              <a:xfrm>
                <a:off x="843280" y="1849120"/>
                <a:ext cx="351790" cy="354330"/>
              </a:xfrm>
              <a:custGeom>
                <a:avLst/>
                <a:gdLst>
                  <a:gd name="T0" fmla="+- 0 413 358"/>
                  <a:gd name="T1" fmla="*/ T0 w 554"/>
                  <a:gd name="T2" fmla="+- 0 3010 2481"/>
                  <a:gd name="T3" fmla="*/ 3010 h 558"/>
                  <a:gd name="T4" fmla="+- 0 431 358"/>
                  <a:gd name="T5" fmla="*/ T4 w 554"/>
                  <a:gd name="T6" fmla="+- 0 3036 2481"/>
                  <a:gd name="T7" fmla="*/ 3036 h 558"/>
                  <a:gd name="T8" fmla="+- 0 462 358"/>
                  <a:gd name="T9" fmla="*/ T8 w 554"/>
                  <a:gd name="T10" fmla="+- 0 3030 2481"/>
                  <a:gd name="T11" fmla="*/ 3030 h 558"/>
                  <a:gd name="T12" fmla="+- 0 470 358"/>
                  <a:gd name="T13" fmla="*/ T12 w 554"/>
                  <a:gd name="T14" fmla="+- 0 2778 2481"/>
                  <a:gd name="T15" fmla="*/ 2778 h 558"/>
                  <a:gd name="T16" fmla="+- 0 540 358"/>
                  <a:gd name="T17" fmla="*/ T16 w 554"/>
                  <a:gd name="T18" fmla="+- 0 2778 2481"/>
                  <a:gd name="T19" fmla="*/ 2778 h 558"/>
                  <a:gd name="T20" fmla="+- 0 483 358"/>
                  <a:gd name="T21" fmla="*/ T20 w 554"/>
                  <a:gd name="T22" fmla="+- 0 3010 2481"/>
                  <a:gd name="T23" fmla="*/ 3010 h 558"/>
                  <a:gd name="T24" fmla="+- 0 501 358"/>
                  <a:gd name="T25" fmla="*/ T24 w 554"/>
                  <a:gd name="T26" fmla="+- 0 3036 2481"/>
                  <a:gd name="T27" fmla="*/ 3036 h 558"/>
                  <a:gd name="T28" fmla="+- 0 532 358"/>
                  <a:gd name="T29" fmla="*/ T28 w 554"/>
                  <a:gd name="T30" fmla="+- 0 3030 2481"/>
                  <a:gd name="T31" fmla="*/ 3030 h 558"/>
                  <a:gd name="T32" fmla="+- 0 540 358"/>
                  <a:gd name="T33" fmla="*/ T32 w 554"/>
                  <a:gd name="T34" fmla="+- 0 3010 2481"/>
                  <a:gd name="T35" fmla="*/ 3010 h 558"/>
                  <a:gd name="T36" fmla="+- 0 358 358"/>
                  <a:gd name="T37" fmla="*/ T36 w 554"/>
                  <a:gd name="T38" fmla="+- 0 2764 2481"/>
                  <a:gd name="T39" fmla="*/ 2764 h 558"/>
                  <a:gd name="T40" fmla="+- 0 391 358"/>
                  <a:gd name="T41" fmla="*/ T40 w 554"/>
                  <a:gd name="T42" fmla="+- 0 2787 2481"/>
                  <a:gd name="T43" fmla="*/ 2787 h 558"/>
                  <a:gd name="T44" fmla="+- 0 454 358"/>
                  <a:gd name="T45" fmla="*/ T44 w 554"/>
                  <a:gd name="T46" fmla="+- 0 2587 2481"/>
                  <a:gd name="T47" fmla="*/ 2587 h 558"/>
                  <a:gd name="T48" fmla="+- 0 365 358"/>
                  <a:gd name="T49" fmla="*/ T48 w 554"/>
                  <a:gd name="T50" fmla="+- 0 2615 2481"/>
                  <a:gd name="T51" fmla="*/ 2615 h 558"/>
                  <a:gd name="T52" fmla="+- 0 358 358"/>
                  <a:gd name="T53" fmla="*/ T52 w 554"/>
                  <a:gd name="T54" fmla="+- 0 2764 2481"/>
                  <a:gd name="T55" fmla="*/ 2764 h 558"/>
                  <a:gd name="T56" fmla="+- 0 540 358"/>
                  <a:gd name="T57" fmla="*/ T56 w 554"/>
                  <a:gd name="T58" fmla="+- 0 2650 2481"/>
                  <a:gd name="T59" fmla="*/ 2650 h 558"/>
                  <a:gd name="T60" fmla="+- 0 662 358"/>
                  <a:gd name="T61" fmla="*/ T60 w 554"/>
                  <a:gd name="T62" fmla="+- 0 2648 2481"/>
                  <a:gd name="T63" fmla="*/ 2648 h 558"/>
                  <a:gd name="T64" fmla="+- 0 590 358"/>
                  <a:gd name="T65" fmla="*/ T64 w 554"/>
                  <a:gd name="T66" fmla="+- 0 2625 2481"/>
                  <a:gd name="T67" fmla="*/ 2625 h 558"/>
                  <a:gd name="T68" fmla="+- 0 609 358"/>
                  <a:gd name="T69" fmla="*/ T68 w 554"/>
                  <a:gd name="T70" fmla="+- 0 2708 2481"/>
                  <a:gd name="T71" fmla="*/ 2708 h 558"/>
                  <a:gd name="T72" fmla="+- 0 591 358"/>
                  <a:gd name="T73" fmla="*/ T72 w 554"/>
                  <a:gd name="T74" fmla="+- 0 2752 2481"/>
                  <a:gd name="T75" fmla="*/ 2752 h 558"/>
                  <a:gd name="T76" fmla="+- 0 912 358"/>
                  <a:gd name="T77" fmla="*/ T76 w 554"/>
                  <a:gd name="T78" fmla="+- 0 2729 2481"/>
                  <a:gd name="T79" fmla="*/ 2729 h 558"/>
                  <a:gd name="T80" fmla="+- 0 912 358"/>
                  <a:gd name="T81" fmla="*/ T80 w 554"/>
                  <a:gd name="T82" fmla="+- 0 2529 2481"/>
                  <a:gd name="T83" fmla="*/ 2529 h 558"/>
                  <a:gd name="T84" fmla="+- 0 912 358"/>
                  <a:gd name="T85" fmla="*/ T84 w 554"/>
                  <a:gd name="T86" fmla="+- 0 2729 2481"/>
                  <a:gd name="T87" fmla="*/ 2729 h 558"/>
                  <a:gd name="T88" fmla="+- 0 554 358"/>
                  <a:gd name="T89" fmla="*/ T88 w 554"/>
                  <a:gd name="T90" fmla="+- 0 2650 2481"/>
                  <a:gd name="T91" fmla="*/ 2650 h 558"/>
                  <a:gd name="T92" fmla="+- 0 578 358"/>
                  <a:gd name="T93" fmla="*/ T92 w 554"/>
                  <a:gd name="T94" fmla="+- 0 2709 2481"/>
                  <a:gd name="T95" fmla="*/ 2709 h 558"/>
                  <a:gd name="T96" fmla="+- 0 585 358"/>
                  <a:gd name="T97" fmla="*/ T96 w 554"/>
                  <a:gd name="T98" fmla="+- 0 2706 2481"/>
                  <a:gd name="T99" fmla="*/ 2706 h 558"/>
                  <a:gd name="T100" fmla="+- 0 661 358"/>
                  <a:gd name="T101" fmla="*/ T100 w 554"/>
                  <a:gd name="T102" fmla="+- 0 2653 2481"/>
                  <a:gd name="T103" fmla="*/ 2653 h 558"/>
                  <a:gd name="T104" fmla="+- 0 584 358"/>
                  <a:gd name="T105" fmla="*/ T104 w 554"/>
                  <a:gd name="T106" fmla="+- 0 2706 2481"/>
                  <a:gd name="T107" fmla="*/ 2706 h 558"/>
                  <a:gd name="T108" fmla="+- 0 635 358"/>
                  <a:gd name="T109" fmla="*/ T108 w 554"/>
                  <a:gd name="T110" fmla="+- 0 2623 2481"/>
                  <a:gd name="T111" fmla="*/ 2623 h 558"/>
                  <a:gd name="T112" fmla="+- 0 621 358"/>
                  <a:gd name="T113" fmla="*/ T112 w 554"/>
                  <a:gd name="T114" fmla="+- 0 2631 2481"/>
                  <a:gd name="T115" fmla="*/ 2631 h 558"/>
                  <a:gd name="T116" fmla="+- 0 662 358"/>
                  <a:gd name="T117" fmla="*/ T116 w 554"/>
                  <a:gd name="T118" fmla="+- 0 2642 2481"/>
                  <a:gd name="T119" fmla="*/ 2642 h 558"/>
                  <a:gd name="T120" fmla="+- 0 652 358"/>
                  <a:gd name="T121" fmla="*/ T120 w 554"/>
                  <a:gd name="T122" fmla="+- 0 2627 2481"/>
                  <a:gd name="T123" fmla="*/ 2627 h 558"/>
                  <a:gd name="T124" fmla="+- 0 635 358"/>
                  <a:gd name="T125" fmla="*/ T124 w 554"/>
                  <a:gd name="T126" fmla="+- 0 2623 2481"/>
                  <a:gd name="T127" fmla="*/ 2623 h 558"/>
                  <a:gd name="T128" fmla="+- 0 668 358"/>
                  <a:gd name="T129" fmla="*/ T128 w 554"/>
                  <a:gd name="T130" fmla="+- 0 2627 2481"/>
                  <a:gd name="T131" fmla="*/ 2627 h 558"/>
                  <a:gd name="T132" fmla="+- 0 528 358"/>
                  <a:gd name="T133" fmla="*/ T132 w 554"/>
                  <a:gd name="T134" fmla="+- 0 2587 2481"/>
                  <a:gd name="T135" fmla="*/ 2587 h 558"/>
                  <a:gd name="T136" fmla="+- 0 590 358"/>
                  <a:gd name="T137" fmla="*/ T136 w 554"/>
                  <a:gd name="T138" fmla="+- 0 2625 2481"/>
                  <a:gd name="T139" fmla="*/ 2625 h 558"/>
                  <a:gd name="T140" fmla="+- 0 538 358"/>
                  <a:gd name="T141" fmla="*/ T140 w 554"/>
                  <a:gd name="T142" fmla="+- 0 2588 2481"/>
                  <a:gd name="T143" fmla="*/ 2588 h 558"/>
                  <a:gd name="T144" fmla="+- 0 591 358"/>
                  <a:gd name="T145" fmla="*/ T144 w 554"/>
                  <a:gd name="T146" fmla="+- 0 2506 2481"/>
                  <a:gd name="T147" fmla="*/ 2506 h 558"/>
                  <a:gd name="T148" fmla="+- 0 593 358"/>
                  <a:gd name="T149" fmla="*/ T148 w 554"/>
                  <a:gd name="T150" fmla="+- 0 2600 2481"/>
                  <a:gd name="T151" fmla="*/ 2600 h 558"/>
                  <a:gd name="T152" fmla="+- 0 606 358"/>
                  <a:gd name="T153" fmla="*/ T152 w 554"/>
                  <a:gd name="T154" fmla="+- 0 2616 2481"/>
                  <a:gd name="T155" fmla="*/ 2616 h 558"/>
                  <a:gd name="T156" fmla="+- 0 609 358"/>
                  <a:gd name="T157" fmla="*/ T156 w 554"/>
                  <a:gd name="T158" fmla="+- 0 2613 2481"/>
                  <a:gd name="T159" fmla="*/ 2613 h 558"/>
                  <a:gd name="T160" fmla="+- 0 912 358"/>
                  <a:gd name="T161" fmla="*/ T160 w 554"/>
                  <a:gd name="T162" fmla="+- 0 2512 2481"/>
                  <a:gd name="T163" fmla="*/ 2512 h 558"/>
                  <a:gd name="T164" fmla="+- 0 458 358"/>
                  <a:gd name="T165" fmla="*/ T164 w 554"/>
                  <a:gd name="T166" fmla="+- 0 2485 2481"/>
                  <a:gd name="T167" fmla="*/ 2485 h 558"/>
                  <a:gd name="T168" fmla="+- 0 428 358"/>
                  <a:gd name="T169" fmla="*/ T168 w 554"/>
                  <a:gd name="T170" fmla="+- 0 2529 2481"/>
                  <a:gd name="T171" fmla="*/ 2529 h 558"/>
                  <a:gd name="T172" fmla="+- 0 458 358"/>
                  <a:gd name="T173" fmla="*/ T172 w 554"/>
                  <a:gd name="T174" fmla="+- 0 2574 2481"/>
                  <a:gd name="T175" fmla="*/ 2574 h 558"/>
                  <a:gd name="T176" fmla="+- 0 511 358"/>
                  <a:gd name="T177" fmla="*/ T176 w 554"/>
                  <a:gd name="T178" fmla="+- 0 2564 2481"/>
                  <a:gd name="T179" fmla="*/ 2564 h 558"/>
                  <a:gd name="T180" fmla="+- 0 521 358"/>
                  <a:gd name="T181" fmla="*/ T180 w 554"/>
                  <a:gd name="T182" fmla="+- 0 2510 2481"/>
                  <a:gd name="T183" fmla="*/ 2510 h 558"/>
                  <a:gd name="T184" fmla="+- 0 477 358"/>
                  <a:gd name="T185" fmla="*/ T184 w 554"/>
                  <a:gd name="T186" fmla="+- 0 2481 2481"/>
                  <a:gd name="T187" fmla="*/ 2481 h 5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554" h="558">
                    <a:moveTo>
                      <a:pt x="182" y="169"/>
                    </a:moveTo>
                    <a:lnTo>
                      <a:pt x="55" y="169"/>
                    </a:lnTo>
                    <a:lnTo>
                      <a:pt x="55" y="529"/>
                    </a:lnTo>
                    <a:lnTo>
                      <a:pt x="57" y="540"/>
                    </a:lnTo>
                    <a:lnTo>
                      <a:pt x="64" y="549"/>
                    </a:lnTo>
                    <a:lnTo>
                      <a:pt x="73" y="555"/>
                    </a:lnTo>
                    <a:lnTo>
                      <a:pt x="84" y="557"/>
                    </a:lnTo>
                    <a:lnTo>
                      <a:pt x="95" y="555"/>
                    </a:lnTo>
                    <a:lnTo>
                      <a:pt x="104" y="549"/>
                    </a:lnTo>
                    <a:lnTo>
                      <a:pt x="110" y="540"/>
                    </a:lnTo>
                    <a:lnTo>
                      <a:pt x="112" y="529"/>
                    </a:lnTo>
                    <a:lnTo>
                      <a:pt x="112" y="297"/>
                    </a:lnTo>
                    <a:lnTo>
                      <a:pt x="182" y="297"/>
                    </a:lnTo>
                    <a:lnTo>
                      <a:pt x="182" y="169"/>
                    </a:lnTo>
                    <a:close/>
                    <a:moveTo>
                      <a:pt x="182" y="297"/>
                    </a:moveTo>
                    <a:lnTo>
                      <a:pt x="125" y="297"/>
                    </a:lnTo>
                    <a:lnTo>
                      <a:pt x="125" y="529"/>
                    </a:lnTo>
                    <a:lnTo>
                      <a:pt x="128" y="540"/>
                    </a:lnTo>
                    <a:lnTo>
                      <a:pt x="134" y="549"/>
                    </a:lnTo>
                    <a:lnTo>
                      <a:pt x="143" y="555"/>
                    </a:lnTo>
                    <a:lnTo>
                      <a:pt x="154" y="557"/>
                    </a:lnTo>
                    <a:lnTo>
                      <a:pt x="165" y="555"/>
                    </a:lnTo>
                    <a:lnTo>
                      <a:pt x="174" y="549"/>
                    </a:lnTo>
                    <a:lnTo>
                      <a:pt x="180" y="540"/>
                    </a:lnTo>
                    <a:lnTo>
                      <a:pt x="182" y="529"/>
                    </a:lnTo>
                    <a:lnTo>
                      <a:pt x="182" y="297"/>
                    </a:lnTo>
                    <a:close/>
                    <a:moveTo>
                      <a:pt x="42" y="283"/>
                    </a:moveTo>
                    <a:lnTo>
                      <a:pt x="0" y="283"/>
                    </a:lnTo>
                    <a:lnTo>
                      <a:pt x="0" y="296"/>
                    </a:lnTo>
                    <a:lnTo>
                      <a:pt x="9" y="306"/>
                    </a:lnTo>
                    <a:lnTo>
                      <a:pt x="33" y="306"/>
                    </a:lnTo>
                    <a:lnTo>
                      <a:pt x="42" y="296"/>
                    </a:lnTo>
                    <a:lnTo>
                      <a:pt x="42" y="283"/>
                    </a:lnTo>
                    <a:close/>
                    <a:moveTo>
                      <a:pt x="96" y="106"/>
                    </a:moveTo>
                    <a:lnTo>
                      <a:pt x="69" y="106"/>
                    </a:lnTo>
                    <a:lnTo>
                      <a:pt x="28" y="115"/>
                    </a:lnTo>
                    <a:lnTo>
                      <a:pt x="7" y="134"/>
                    </a:lnTo>
                    <a:lnTo>
                      <a:pt x="0" y="152"/>
                    </a:lnTo>
                    <a:lnTo>
                      <a:pt x="0" y="160"/>
                    </a:lnTo>
                    <a:lnTo>
                      <a:pt x="0" y="283"/>
                    </a:lnTo>
                    <a:lnTo>
                      <a:pt x="42" y="283"/>
                    </a:lnTo>
                    <a:lnTo>
                      <a:pt x="42" y="169"/>
                    </a:lnTo>
                    <a:lnTo>
                      <a:pt x="182" y="169"/>
                    </a:lnTo>
                    <a:lnTo>
                      <a:pt x="304" y="169"/>
                    </a:lnTo>
                    <a:lnTo>
                      <a:pt x="304" y="167"/>
                    </a:lnTo>
                    <a:lnTo>
                      <a:pt x="238" y="167"/>
                    </a:lnTo>
                    <a:lnTo>
                      <a:pt x="238" y="160"/>
                    </a:lnTo>
                    <a:lnTo>
                      <a:pt x="232" y="144"/>
                    </a:lnTo>
                    <a:lnTo>
                      <a:pt x="119" y="144"/>
                    </a:lnTo>
                    <a:lnTo>
                      <a:pt x="96" y="106"/>
                    </a:lnTo>
                    <a:close/>
                    <a:moveTo>
                      <a:pt x="251" y="227"/>
                    </a:moveTo>
                    <a:lnTo>
                      <a:pt x="228" y="242"/>
                    </a:lnTo>
                    <a:lnTo>
                      <a:pt x="228" y="266"/>
                    </a:lnTo>
                    <a:lnTo>
                      <a:pt x="233" y="271"/>
                    </a:lnTo>
                    <a:lnTo>
                      <a:pt x="548" y="271"/>
                    </a:lnTo>
                    <a:lnTo>
                      <a:pt x="554" y="266"/>
                    </a:lnTo>
                    <a:lnTo>
                      <a:pt x="554" y="248"/>
                    </a:lnTo>
                    <a:lnTo>
                      <a:pt x="251" y="248"/>
                    </a:lnTo>
                    <a:lnTo>
                      <a:pt x="251" y="227"/>
                    </a:lnTo>
                    <a:close/>
                    <a:moveTo>
                      <a:pt x="554" y="48"/>
                    </a:moveTo>
                    <a:lnTo>
                      <a:pt x="531" y="48"/>
                    </a:lnTo>
                    <a:lnTo>
                      <a:pt x="531" y="248"/>
                    </a:lnTo>
                    <a:lnTo>
                      <a:pt x="554" y="248"/>
                    </a:lnTo>
                    <a:lnTo>
                      <a:pt x="554" y="48"/>
                    </a:lnTo>
                    <a:close/>
                    <a:moveTo>
                      <a:pt x="304" y="169"/>
                    </a:moveTo>
                    <a:lnTo>
                      <a:pt x="196" y="169"/>
                    </a:lnTo>
                    <a:lnTo>
                      <a:pt x="196" y="218"/>
                    </a:lnTo>
                    <a:lnTo>
                      <a:pt x="205" y="228"/>
                    </a:lnTo>
                    <a:lnTo>
                      <a:pt x="220" y="228"/>
                    </a:lnTo>
                    <a:lnTo>
                      <a:pt x="224" y="227"/>
                    </a:lnTo>
                    <a:lnTo>
                      <a:pt x="226" y="225"/>
                    </a:lnTo>
                    <a:lnTo>
                      <a:pt x="227" y="225"/>
                    </a:lnTo>
                    <a:lnTo>
                      <a:pt x="296" y="179"/>
                    </a:lnTo>
                    <a:lnTo>
                      <a:pt x="303" y="172"/>
                    </a:lnTo>
                    <a:lnTo>
                      <a:pt x="304" y="169"/>
                    </a:lnTo>
                    <a:close/>
                    <a:moveTo>
                      <a:pt x="227" y="225"/>
                    </a:moveTo>
                    <a:lnTo>
                      <a:pt x="226" y="225"/>
                    </a:lnTo>
                    <a:lnTo>
                      <a:pt x="227" y="225"/>
                    </a:lnTo>
                    <a:close/>
                    <a:moveTo>
                      <a:pt x="277" y="142"/>
                    </a:moveTo>
                    <a:lnTo>
                      <a:pt x="271" y="144"/>
                    </a:lnTo>
                    <a:lnTo>
                      <a:pt x="266" y="148"/>
                    </a:lnTo>
                    <a:lnTo>
                      <a:pt x="263" y="150"/>
                    </a:lnTo>
                    <a:lnTo>
                      <a:pt x="238" y="167"/>
                    </a:lnTo>
                    <a:lnTo>
                      <a:pt x="304" y="167"/>
                    </a:lnTo>
                    <a:lnTo>
                      <a:pt x="304" y="161"/>
                    </a:lnTo>
                    <a:lnTo>
                      <a:pt x="300" y="153"/>
                    </a:lnTo>
                    <a:lnTo>
                      <a:pt x="310" y="146"/>
                    </a:lnTo>
                    <a:lnTo>
                      <a:pt x="294" y="146"/>
                    </a:lnTo>
                    <a:lnTo>
                      <a:pt x="290" y="144"/>
                    </a:lnTo>
                    <a:lnTo>
                      <a:pt x="287" y="142"/>
                    </a:lnTo>
                    <a:lnTo>
                      <a:pt x="277" y="142"/>
                    </a:lnTo>
                    <a:close/>
                    <a:moveTo>
                      <a:pt x="406" y="70"/>
                    </a:moveTo>
                    <a:lnTo>
                      <a:pt x="294" y="146"/>
                    </a:lnTo>
                    <a:lnTo>
                      <a:pt x="310" y="146"/>
                    </a:lnTo>
                    <a:lnTo>
                      <a:pt x="411" y="78"/>
                    </a:lnTo>
                    <a:lnTo>
                      <a:pt x="406" y="70"/>
                    </a:lnTo>
                    <a:close/>
                    <a:moveTo>
                      <a:pt x="170" y="106"/>
                    </a:moveTo>
                    <a:lnTo>
                      <a:pt x="142" y="106"/>
                    </a:lnTo>
                    <a:lnTo>
                      <a:pt x="119" y="144"/>
                    </a:lnTo>
                    <a:lnTo>
                      <a:pt x="232" y="144"/>
                    </a:lnTo>
                    <a:lnTo>
                      <a:pt x="226" y="128"/>
                    </a:lnTo>
                    <a:lnTo>
                      <a:pt x="202" y="112"/>
                    </a:lnTo>
                    <a:lnTo>
                      <a:pt x="180" y="107"/>
                    </a:lnTo>
                    <a:lnTo>
                      <a:pt x="170" y="106"/>
                    </a:lnTo>
                    <a:close/>
                    <a:moveTo>
                      <a:pt x="548" y="25"/>
                    </a:moveTo>
                    <a:lnTo>
                      <a:pt x="233" y="25"/>
                    </a:lnTo>
                    <a:lnTo>
                      <a:pt x="228" y="31"/>
                    </a:lnTo>
                    <a:lnTo>
                      <a:pt x="228" y="112"/>
                    </a:lnTo>
                    <a:lnTo>
                      <a:pt x="235" y="119"/>
                    </a:lnTo>
                    <a:lnTo>
                      <a:pt x="241" y="127"/>
                    </a:lnTo>
                    <a:lnTo>
                      <a:pt x="244" y="137"/>
                    </a:lnTo>
                    <a:lnTo>
                      <a:pt x="248" y="135"/>
                    </a:lnTo>
                    <a:lnTo>
                      <a:pt x="249" y="134"/>
                    </a:lnTo>
                    <a:lnTo>
                      <a:pt x="250" y="133"/>
                    </a:lnTo>
                    <a:lnTo>
                      <a:pt x="251" y="132"/>
                    </a:lnTo>
                    <a:lnTo>
                      <a:pt x="251" y="48"/>
                    </a:lnTo>
                    <a:lnTo>
                      <a:pt x="554" y="48"/>
                    </a:lnTo>
                    <a:lnTo>
                      <a:pt x="554" y="31"/>
                    </a:lnTo>
                    <a:lnTo>
                      <a:pt x="548" y="25"/>
                    </a:lnTo>
                    <a:close/>
                    <a:moveTo>
                      <a:pt x="119" y="0"/>
                    </a:moveTo>
                    <a:lnTo>
                      <a:pt x="100" y="4"/>
                    </a:lnTo>
                    <a:lnTo>
                      <a:pt x="84" y="14"/>
                    </a:lnTo>
                    <a:lnTo>
                      <a:pt x="74" y="29"/>
                    </a:lnTo>
                    <a:lnTo>
                      <a:pt x="70" y="48"/>
                    </a:lnTo>
                    <a:lnTo>
                      <a:pt x="74" y="67"/>
                    </a:lnTo>
                    <a:lnTo>
                      <a:pt x="84" y="83"/>
                    </a:lnTo>
                    <a:lnTo>
                      <a:pt x="100" y="93"/>
                    </a:lnTo>
                    <a:lnTo>
                      <a:pt x="119" y="97"/>
                    </a:lnTo>
                    <a:lnTo>
                      <a:pt x="137" y="93"/>
                    </a:lnTo>
                    <a:lnTo>
                      <a:pt x="153" y="83"/>
                    </a:lnTo>
                    <a:lnTo>
                      <a:pt x="163" y="67"/>
                    </a:lnTo>
                    <a:lnTo>
                      <a:pt x="167" y="48"/>
                    </a:lnTo>
                    <a:lnTo>
                      <a:pt x="163" y="29"/>
                    </a:lnTo>
                    <a:lnTo>
                      <a:pt x="153" y="14"/>
                    </a:lnTo>
                    <a:lnTo>
                      <a:pt x="137" y="4"/>
                    </a:lnTo>
                    <a:lnTo>
                      <a:pt x="119" y="0"/>
                    </a:lnTo>
                    <a:close/>
                  </a:path>
                </a:pathLst>
              </a:custGeom>
              <a:solidFill>
                <a:srgbClr val="346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38" name="Rectangle 137"/>
              <p:cNvSpPr/>
              <p:nvPr/>
            </p:nvSpPr>
            <p:spPr>
              <a:xfrm>
                <a:off x="361962" y="2359968"/>
                <a:ext cx="1236236" cy="369332"/>
              </a:xfrm>
              <a:prstGeom prst="rect">
                <a:avLst/>
              </a:prstGeom>
            </p:spPr>
            <p:txBody>
              <a:bodyPr wrap="none">
                <a:spAutoFit/>
              </a:bodyPr>
              <a:lstStyle/>
              <a:p>
                <a:r>
                  <a:rPr lang="en-US" sz="900" dirty="0">
                    <a:solidFill>
                      <a:srgbClr val="FFFFFF"/>
                    </a:solidFill>
                    <a:latin typeface="Arial" pitchFamily="34" charset="0"/>
                  </a:rPr>
                  <a:t>Awareness Training </a:t>
                </a:r>
                <a:endParaRPr lang="en-US" sz="900" dirty="0" smtClean="0">
                  <a:solidFill>
                    <a:srgbClr val="FFFFFF"/>
                  </a:solidFill>
                  <a:latin typeface="Arial" pitchFamily="34" charset="0"/>
                </a:endParaRPr>
              </a:p>
              <a:p>
                <a:pPr algn="ctr"/>
                <a:r>
                  <a:rPr lang="en-US" sz="900" dirty="0" smtClean="0">
                    <a:solidFill>
                      <a:srgbClr val="FFFFFF"/>
                    </a:solidFill>
                    <a:latin typeface="Arial" pitchFamily="34" charset="0"/>
                  </a:rPr>
                  <a:t>(</a:t>
                </a:r>
                <a:r>
                  <a:rPr lang="en-US" sz="900" dirty="0">
                    <a:solidFill>
                      <a:srgbClr val="FFFFFF"/>
                    </a:solidFill>
                    <a:latin typeface="Arial" pitchFamily="34" charset="0"/>
                  </a:rPr>
                  <a:t>AT) </a:t>
                </a:r>
              </a:p>
            </p:txBody>
          </p:sp>
        </p:grpSp>
        <p:grpSp>
          <p:nvGrpSpPr>
            <p:cNvPr id="46" name="Group 45"/>
            <p:cNvGrpSpPr/>
            <p:nvPr/>
          </p:nvGrpSpPr>
          <p:grpSpPr>
            <a:xfrm>
              <a:off x="812836" y="2005241"/>
              <a:ext cx="1358064" cy="1042759"/>
              <a:chOff x="1457860" y="3669973"/>
              <a:chExt cx="1358064" cy="1042759"/>
            </a:xfrm>
          </p:grpSpPr>
          <p:pic>
            <p:nvPicPr>
              <p:cNvPr id="129" name="Picture 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0385" y="3669973"/>
                <a:ext cx="883920" cy="88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Freeform 54"/>
              <p:cNvSpPr>
                <a:spLocks/>
              </p:cNvSpPr>
              <p:nvPr/>
            </p:nvSpPr>
            <p:spPr bwMode="auto">
              <a:xfrm>
                <a:off x="1870710" y="3733473"/>
                <a:ext cx="577215" cy="577215"/>
              </a:xfrm>
              <a:custGeom>
                <a:avLst/>
                <a:gdLst>
                  <a:gd name="T0" fmla="+- 0 1977 1523"/>
                  <a:gd name="T1" fmla="*/ T0 w 909"/>
                  <a:gd name="T2" fmla="+- 0 2760 2760"/>
                  <a:gd name="T3" fmla="*/ 2760 h 909"/>
                  <a:gd name="T4" fmla="+- 0 1904 1523"/>
                  <a:gd name="T5" fmla="*/ T4 w 909"/>
                  <a:gd name="T6" fmla="+- 0 2766 2760"/>
                  <a:gd name="T7" fmla="*/ 2766 h 909"/>
                  <a:gd name="T8" fmla="+- 0 1834 1523"/>
                  <a:gd name="T9" fmla="*/ T8 w 909"/>
                  <a:gd name="T10" fmla="+- 0 2783 2760"/>
                  <a:gd name="T11" fmla="*/ 2783 h 909"/>
                  <a:gd name="T12" fmla="+- 0 1768 1523"/>
                  <a:gd name="T13" fmla="*/ T12 w 909"/>
                  <a:gd name="T14" fmla="+- 0 2810 2760"/>
                  <a:gd name="T15" fmla="*/ 2810 h 909"/>
                  <a:gd name="T16" fmla="+- 0 1709 1523"/>
                  <a:gd name="T17" fmla="*/ T16 w 909"/>
                  <a:gd name="T18" fmla="+- 0 2847 2760"/>
                  <a:gd name="T19" fmla="*/ 2847 h 909"/>
                  <a:gd name="T20" fmla="+- 0 1656 1523"/>
                  <a:gd name="T21" fmla="*/ T20 w 909"/>
                  <a:gd name="T22" fmla="+- 0 2893 2760"/>
                  <a:gd name="T23" fmla="*/ 2893 h 909"/>
                  <a:gd name="T24" fmla="+- 0 1611 1523"/>
                  <a:gd name="T25" fmla="*/ T24 w 909"/>
                  <a:gd name="T26" fmla="+- 0 2946 2760"/>
                  <a:gd name="T27" fmla="*/ 2946 h 909"/>
                  <a:gd name="T28" fmla="+- 0 1574 1523"/>
                  <a:gd name="T29" fmla="*/ T28 w 909"/>
                  <a:gd name="T30" fmla="+- 0 3005 2760"/>
                  <a:gd name="T31" fmla="*/ 3005 h 909"/>
                  <a:gd name="T32" fmla="+- 0 1546 1523"/>
                  <a:gd name="T33" fmla="*/ T32 w 909"/>
                  <a:gd name="T34" fmla="+- 0 3070 2760"/>
                  <a:gd name="T35" fmla="*/ 3070 h 909"/>
                  <a:gd name="T36" fmla="+- 0 1529 1523"/>
                  <a:gd name="T37" fmla="*/ T36 w 909"/>
                  <a:gd name="T38" fmla="+- 0 3140 2760"/>
                  <a:gd name="T39" fmla="*/ 3140 h 909"/>
                  <a:gd name="T40" fmla="+- 0 1523 1523"/>
                  <a:gd name="T41" fmla="*/ T40 w 909"/>
                  <a:gd name="T42" fmla="+- 0 3214 2760"/>
                  <a:gd name="T43" fmla="*/ 3214 h 909"/>
                  <a:gd name="T44" fmla="+- 0 1529 1523"/>
                  <a:gd name="T45" fmla="*/ T44 w 909"/>
                  <a:gd name="T46" fmla="+- 0 3288 2760"/>
                  <a:gd name="T47" fmla="*/ 3288 h 909"/>
                  <a:gd name="T48" fmla="+- 0 1546 1523"/>
                  <a:gd name="T49" fmla="*/ T48 w 909"/>
                  <a:gd name="T50" fmla="+- 0 3358 2760"/>
                  <a:gd name="T51" fmla="*/ 3358 h 909"/>
                  <a:gd name="T52" fmla="+- 0 1574 1523"/>
                  <a:gd name="T53" fmla="*/ T52 w 909"/>
                  <a:gd name="T54" fmla="+- 0 3423 2760"/>
                  <a:gd name="T55" fmla="*/ 3423 h 909"/>
                  <a:gd name="T56" fmla="+- 0 1611 1523"/>
                  <a:gd name="T57" fmla="*/ T56 w 909"/>
                  <a:gd name="T58" fmla="+- 0 3483 2760"/>
                  <a:gd name="T59" fmla="*/ 3483 h 909"/>
                  <a:gd name="T60" fmla="+- 0 1656 1523"/>
                  <a:gd name="T61" fmla="*/ T60 w 909"/>
                  <a:gd name="T62" fmla="+- 0 3535 2760"/>
                  <a:gd name="T63" fmla="*/ 3535 h 909"/>
                  <a:gd name="T64" fmla="+- 0 1709 1523"/>
                  <a:gd name="T65" fmla="*/ T64 w 909"/>
                  <a:gd name="T66" fmla="+- 0 3581 2760"/>
                  <a:gd name="T67" fmla="*/ 3581 h 909"/>
                  <a:gd name="T68" fmla="+- 0 1768 1523"/>
                  <a:gd name="T69" fmla="*/ T68 w 909"/>
                  <a:gd name="T70" fmla="+- 0 3618 2760"/>
                  <a:gd name="T71" fmla="*/ 3618 h 909"/>
                  <a:gd name="T72" fmla="+- 0 1834 1523"/>
                  <a:gd name="T73" fmla="*/ T72 w 909"/>
                  <a:gd name="T74" fmla="+- 0 3645 2760"/>
                  <a:gd name="T75" fmla="*/ 3645 h 909"/>
                  <a:gd name="T76" fmla="+- 0 1904 1523"/>
                  <a:gd name="T77" fmla="*/ T76 w 909"/>
                  <a:gd name="T78" fmla="+- 0 3663 2760"/>
                  <a:gd name="T79" fmla="*/ 3663 h 909"/>
                  <a:gd name="T80" fmla="+- 0 1977 1523"/>
                  <a:gd name="T81" fmla="*/ T80 w 909"/>
                  <a:gd name="T82" fmla="+- 0 3669 2760"/>
                  <a:gd name="T83" fmla="*/ 3669 h 909"/>
                  <a:gd name="T84" fmla="+- 0 2051 1523"/>
                  <a:gd name="T85" fmla="*/ T84 w 909"/>
                  <a:gd name="T86" fmla="+- 0 3663 2760"/>
                  <a:gd name="T87" fmla="*/ 3663 h 909"/>
                  <a:gd name="T88" fmla="+- 0 2121 1523"/>
                  <a:gd name="T89" fmla="*/ T88 w 909"/>
                  <a:gd name="T90" fmla="+- 0 3645 2760"/>
                  <a:gd name="T91" fmla="*/ 3645 h 909"/>
                  <a:gd name="T92" fmla="+- 0 2186 1523"/>
                  <a:gd name="T93" fmla="*/ T92 w 909"/>
                  <a:gd name="T94" fmla="+- 0 3618 2760"/>
                  <a:gd name="T95" fmla="*/ 3618 h 909"/>
                  <a:gd name="T96" fmla="+- 0 2246 1523"/>
                  <a:gd name="T97" fmla="*/ T96 w 909"/>
                  <a:gd name="T98" fmla="+- 0 3581 2760"/>
                  <a:gd name="T99" fmla="*/ 3581 h 909"/>
                  <a:gd name="T100" fmla="+- 0 2299 1523"/>
                  <a:gd name="T101" fmla="*/ T100 w 909"/>
                  <a:gd name="T102" fmla="+- 0 3535 2760"/>
                  <a:gd name="T103" fmla="*/ 3535 h 909"/>
                  <a:gd name="T104" fmla="+- 0 2344 1523"/>
                  <a:gd name="T105" fmla="*/ T104 w 909"/>
                  <a:gd name="T106" fmla="+- 0 3483 2760"/>
                  <a:gd name="T107" fmla="*/ 3483 h 909"/>
                  <a:gd name="T108" fmla="+- 0 2381 1523"/>
                  <a:gd name="T109" fmla="*/ T108 w 909"/>
                  <a:gd name="T110" fmla="+- 0 3423 2760"/>
                  <a:gd name="T111" fmla="*/ 3423 h 909"/>
                  <a:gd name="T112" fmla="+- 0 2409 1523"/>
                  <a:gd name="T113" fmla="*/ T112 w 909"/>
                  <a:gd name="T114" fmla="+- 0 3358 2760"/>
                  <a:gd name="T115" fmla="*/ 3358 h 909"/>
                  <a:gd name="T116" fmla="+- 0 2426 1523"/>
                  <a:gd name="T117" fmla="*/ T116 w 909"/>
                  <a:gd name="T118" fmla="+- 0 3288 2760"/>
                  <a:gd name="T119" fmla="*/ 3288 h 909"/>
                  <a:gd name="T120" fmla="+- 0 2432 1523"/>
                  <a:gd name="T121" fmla="*/ T120 w 909"/>
                  <a:gd name="T122" fmla="+- 0 3214 2760"/>
                  <a:gd name="T123" fmla="*/ 3214 h 909"/>
                  <a:gd name="T124" fmla="+- 0 2426 1523"/>
                  <a:gd name="T125" fmla="*/ T124 w 909"/>
                  <a:gd name="T126" fmla="+- 0 3140 2760"/>
                  <a:gd name="T127" fmla="*/ 3140 h 909"/>
                  <a:gd name="T128" fmla="+- 0 2409 1523"/>
                  <a:gd name="T129" fmla="*/ T128 w 909"/>
                  <a:gd name="T130" fmla="+- 0 3070 2760"/>
                  <a:gd name="T131" fmla="*/ 3070 h 909"/>
                  <a:gd name="T132" fmla="+- 0 2381 1523"/>
                  <a:gd name="T133" fmla="*/ T132 w 909"/>
                  <a:gd name="T134" fmla="+- 0 3005 2760"/>
                  <a:gd name="T135" fmla="*/ 3005 h 909"/>
                  <a:gd name="T136" fmla="+- 0 2344 1523"/>
                  <a:gd name="T137" fmla="*/ T136 w 909"/>
                  <a:gd name="T138" fmla="+- 0 2946 2760"/>
                  <a:gd name="T139" fmla="*/ 2946 h 909"/>
                  <a:gd name="T140" fmla="+- 0 2299 1523"/>
                  <a:gd name="T141" fmla="*/ T140 w 909"/>
                  <a:gd name="T142" fmla="+- 0 2893 2760"/>
                  <a:gd name="T143" fmla="*/ 2893 h 909"/>
                  <a:gd name="T144" fmla="+- 0 2246 1523"/>
                  <a:gd name="T145" fmla="*/ T144 w 909"/>
                  <a:gd name="T146" fmla="+- 0 2847 2760"/>
                  <a:gd name="T147" fmla="*/ 2847 h 909"/>
                  <a:gd name="T148" fmla="+- 0 2186 1523"/>
                  <a:gd name="T149" fmla="*/ T148 w 909"/>
                  <a:gd name="T150" fmla="+- 0 2810 2760"/>
                  <a:gd name="T151" fmla="*/ 2810 h 909"/>
                  <a:gd name="T152" fmla="+- 0 2121 1523"/>
                  <a:gd name="T153" fmla="*/ T152 w 909"/>
                  <a:gd name="T154" fmla="+- 0 2783 2760"/>
                  <a:gd name="T155" fmla="*/ 2783 h 909"/>
                  <a:gd name="T156" fmla="+- 0 2051 1523"/>
                  <a:gd name="T157" fmla="*/ T156 w 909"/>
                  <a:gd name="T158" fmla="+- 0 2766 2760"/>
                  <a:gd name="T159" fmla="*/ 2766 h 909"/>
                  <a:gd name="T160" fmla="+- 0 1977 1523"/>
                  <a:gd name="T161" fmla="*/ T160 w 909"/>
                  <a:gd name="T162" fmla="+- 0 2760 2760"/>
                  <a:gd name="T163" fmla="*/ 2760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454" y="0"/>
                    </a:moveTo>
                    <a:lnTo>
                      <a:pt x="381" y="6"/>
                    </a:lnTo>
                    <a:lnTo>
                      <a:pt x="311" y="23"/>
                    </a:lnTo>
                    <a:lnTo>
                      <a:pt x="245" y="50"/>
                    </a:lnTo>
                    <a:lnTo>
                      <a:pt x="186" y="87"/>
                    </a:lnTo>
                    <a:lnTo>
                      <a:pt x="133" y="133"/>
                    </a:lnTo>
                    <a:lnTo>
                      <a:pt x="88" y="186"/>
                    </a:lnTo>
                    <a:lnTo>
                      <a:pt x="51" y="245"/>
                    </a:lnTo>
                    <a:lnTo>
                      <a:pt x="23" y="310"/>
                    </a:lnTo>
                    <a:lnTo>
                      <a:pt x="6" y="380"/>
                    </a:lnTo>
                    <a:lnTo>
                      <a:pt x="0" y="454"/>
                    </a:lnTo>
                    <a:lnTo>
                      <a:pt x="6" y="528"/>
                    </a:lnTo>
                    <a:lnTo>
                      <a:pt x="23" y="598"/>
                    </a:lnTo>
                    <a:lnTo>
                      <a:pt x="51" y="663"/>
                    </a:lnTo>
                    <a:lnTo>
                      <a:pt x="88" y="723"/>
                    </a:lnTo>
                    <a:lnTo>
                      <a:pt x="133" y="775"/>
                    </a:lnTo>
                    <a:lnTo>
                      <a:pt x="186" y="821"/>
                    </a:lnTo>
                    <a:lnTo>
                      <a:pt x="245" y="858"/>
                    </a:lnTo>
                    <a:lnTo>
                      <a:pt x="311" y="885"/>
                    </a:lnTo>
                    <a:lnTo>
                      <a:pt x="381" y="903"/>
                    </a:lnTo>
                    <a:lnTo>
                      <a:pt x="454" y="909"/>
                    </a:lnTo>
                    <a:lnTo>
                      <a:pt x="528" y="903"/>
                    </a:lnTo>
                    <a:lnTo>
                      <a:pt x="598" y="885"/>
                    </a:lnTo>
                    <a:lnTo>
                      <a:pt x="663" y="858"/>
                    </a:lnTo>
                    <a:lnTo>
                      <a:pt x="723" y="821"/>
                    </a:lnTo>
                    <a:lnTo>
                      <a:pt x="776" y="775"/>
                    </a:lnTo>
                    <a:lnTo>
                      <a:pt x="821" y="723"/>
                    </a:lnTo>
                    <a:lnTo>
                      <a:pt x="858" y="663"/>
                    </a:lnTo>
                    <a:lnTo>
                      <a:pt x="886" y="598"/>
                    </a:lnTo>
                    <a:lnTo>
                      <a:pt x="903" y="528"/>
                    </a:lnTo>
                    <a:lnTo>
                      <a:pt x="909" y="454"/>
                    </a:lnTo>
                    <a:lnTo>
                      <a:pt x="903" y="380"/>
                    </a:lnTo>
                    <a:lnTo>
                      <a:pt x="886" y="310"/>
                    </a:lnTo>
                    <a:lnTo>
                      <a:pt x="858" y="245"/>
                    </a:lnTo>
                    <a:lnTo>
                      <a:pt x="821" y="186"/>
                    </a:lnTo>
                    <a:lnTo>
                      <a:pt x="776" y="133"/>
                    </a:lnTo>
                    <a:lnTo>
                      <a:pt x="723" y="87"/>
                    </a:lnTo>
                    <a:lnTo>
                      <a:pt x="663" y="50"/>
                    </a:lnTo>
                    <a:lnTo>
                      <a:pt x="598" y="23"/>
                    </a:lnTo>
                    <a:lnTo>
                      <a:pt x="528" y="6"/>
                    </a:ln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31" name="Freeform 55"/>
              <p:cNvSpPr>
                <a:spLocks/>
              </p:cNvSpPr>
              <p:nvPr/>
            </p:nvSpPr>
            <p:spPr bwMode="auto">
              <a:xfrm>
                <a:off x="1870710" y="3733473"/>
                <a:ext cx="577215" cy="577215"/>
              </a:xfrm>
              <a:custGeom>
                <a:avLst/>
                <a:gdLst>
                  <a:gd name="T0" fmla="+- 0 2432 1523"/>
                  <a:gd name="T1" fmla="*/ T0 w 909"/>
                  <a:gd name="T2" fmla="+- 0 3214 2760"/>
                  <a:gd name="T3" fmla="*/ 3214 h 909"/>
                  <a:gd name="T4" fmla="+- 0 2426 1523"/>
                  <a:gd name="T5" fmla="*/ T4 w 909"/>
                  <a:gd name="T6" fmla="+- 0 3288 2760"/>
                  <a:gd name="T7" fmla="*/ 3288 h 909"/>
                  <a:gd name="T8" fmla="+- 0 2409 1523"/>
                  <a:gd name="T9" fmla="*/ T8 w 909"/>
                  <a:gd name="T10" fmla="+- 0 3358 2760"/>
                  <a:gd name="T11" fmla="*/ 3358 h 909"/>
                  <a:gd name="T12" fmla="+- 0 2381 1523"/>
                  <a:gd name="T13" fmla="*/ T12 w 909"/>
                  <a:gd name="T14" fmla="+- 0 3423 2760"/>
                  <a:gd name="T15" fmla="*/ 3423 h 909"/>
                  <a:gd name="T16" fmla="+- 0 2344 1523"/>
                  <a:gd name="T17" fmla="*/ T16 w 909"/>
                  <a:gd name="T18" fmla="+- 0 3483 2760"/>
                  <a:gd name="T19" fmla="*/ 3483 h 909"/>
                  <a:gd name="T20" fmla="+- 0 2299 1523"/>
                  <a:gd name="T21" fmla="*/ T20 w 909"/>
                  <a:gd name="T22" fmla="+- 0 3535 2760"/>
                  <a:gd name="T23" fmla="*/ 3535 h 909"/>
                  <a:gd name="T24" fmla="+- 0 2246 1523"/>
                  <a:gd name="T25" fmla="*/ T24 w 909"/>
                  <a:gd name="T26" fmla="+- 0 3581 2760"/>
                  <a:gd name="T27" fmla="*/ 3581 h 909"/>
                  <a:gd name="T28" fmla="+- 0 2186 1523"/>
                  <a:gd name="T29" fmla="*/ T28 w 909"/>
                  <a:gd name="T30" fmla="+- 0 3618 2760"/>
                  <a:gd name="T31" fmla="*/ 3618 h 909"/>
                  <a:gd name="T32" fmla="+- 0 2121 1523"/>
                  <a:gd name="T33" fmla="*/ T32 w 909"/>
                  <a:gd name="T34" fmla="+- 0 3645 2760"/>
                  <a:gd name="T35" fmla="*/ 3645 h 909"/>
                  <a:gd name="T36" fmla="+- 0 2051 1523"/>
                  <a:gd name="T37" fmla="*/ T36 w 909"/>
                  <a:gd name="T38" fmla="+- 0 3663 2760"/>
                  <a:gd name="T39" fmla="*/ 3663 h 909"/>
                  <a:gd name="T40" fmla="+- 0 1977 1523"/>
                  <a:gd name="T41" fmla="*/ T40 w 909"/>
                  <a:gd name="T42" fmla="+- 0 3669 2760"/>
                  <a:gd name="T43" fmla="*/ 3669 h 909"/>
                  <a:gd name="T44" fmla="+- 0 1904 1523"/>
                  <a:gd name="T45" fmla="*/ T44 w 909"/>
                  <a:gd name="T46" fmla="+- 0 3663 2760"/>
                  <a:gd name="T47" fmla="*/ 3663 h 909"/>
                  <a:gd name="T48" fmla="+- 0 1834 1523"/>
                  <a:gd name="T49" fmla="*/ T48 w 909"/>
                  <a:gd name="T50" fmla="+- 0 3645 2760"/>
                  <a:gd name="T51" fmla="*/ 3645 h 909"/>
                  <a:gd name="T52" fmla="+- 0 1768 1523"/>
                  <a:gd name="T53" fmla="*/ T52 w 909"/>
                  <a:gd name="T54" fmla="+- 0 3618 2760"/>
                  <a:gd name="T55" fmla="*/ 3618 h 909"/>
                  <a:gd name="T56" fmla="+- 0 1709 1523"/>
                  <a:gd name="T57" fmla="*/ T56 w 909"/>
                  <a:gd name="T58" fmla="+- 0 3581 2760"/>
                  <a:gd name="T59" fmla="*/ 3581 h 909"/>
                  <a:gd name="T60" fmla="+- 0 1656 1523"/>
                  <a:gd name="T61" fmla="*/ T60 w 909"/>
                  <a:gd name="T62" fmla="+- 0 3535 2760"/>
                  <a:gd name="T63" fmla="*/ 3535 h 909"/>
                  <a:gd name="T64" fmla="+- 0 1611 1523"/>
                  <a:gd name="T65" fmla="*/ T64 w 909"/>
                  <a:gd name="T66" fmla="+- 0 3483 2760"/>
                  <a:gd name="T67" fmla="*/ 3483 h 909"/>
                  <a:gd name="T68" fmla="+- 0 1574 1523"/>
                  <a:gd name="T69" fmla="*/ T68 w 909"/>
                  <a:gd name="T70" fmla="+- 0 3423 2760"/>
                  <a:gd name="T71" fmla="*/ 3423 h 909"/>
                  <a:gd name="T72" fmla="+- 0 1546 1523"/>
                  <a:gd name="T73" fmla="*/ T72 w 909"/>
                  <a:gd name="T74" fmla="+- 0 3358 2760"/>
                  <a:gd name="T75" fmla="*/ 3358 h 909"/>
                  <a:gd name="T76" fmla="+- 0 1529 1523"/>
                  <a:gd name="T77" fmla="*/ T76 w 909"/>
                  <a:gd name="T78" fmla="+- 0 3288 2760"/>
                  <a:gd name="T79" fmla="*/ 3288 h 909"/>
                  <a:gd name="T80" fmla="+- 0 1523 1523"/>
                  <a:gd name="T81" fmla="*/ T80 w 909"/>
                  <a:gd name="T82" fmla="+- 0 3214 2760"/>
                  <a:gd name="T83" fmla="*/ 3214 h 909"/>
                  <a:gd name="T84" fmla="+- 0 1529 1523"/>
                  <a:gd name="T85" fmla="*/ T84 w 909"/>
                  <a:gd name="T86" fmla="+- 0 3140 2760"/>
                  <a:gd name="T87" fmla="*/ 3140 h 909"/>
                  <a:gd name="T88" fmla="+- 0 1546 1523"/>
                  <a:gd name="T89" fmla="*/ T88 w 909"/>
                  <a:gd name="T90" fmla="+- 0 3070 2760"/>
                  <a:gd name="T91" fmla="*/ 3070 h 909"/>
                  <a:gd name="T92" fmla="+- 0 1574 1523"/>
                  <a:gd name="T93" fmla="*/ T92 w 909"/>
                  <a:gd name="T94" fmla="+- 0 3005 2760"/>
                  <a:gd name="T95" fmla="*/ 3005 h 909"/>
                  <a:gd name="T96" fmla="+- 0 1611 1523"/>
                  <a:gd name="T97" fmla="*/ T96 w 909"/>
                  <a:gd name="T98" fmla="+- 0 2946 2760"/>
                  <a:gd name="T99" fmla="*/ 2946 h 909"/>
                  <a:gd name="T100" fmla="+- 0 1656 1523"/>
                  <a:gd name="T101" fmla="*/ T100 w 909"/>
                  <a:gd name="T102" fmla="+- 0 2893 2760"/>
                  <a:gd name="T103" fmla="*/ 2893 h 909"/>
                  <a:gd name="T104" fmla="+- 0 1709 1523"/>
                  <a:gd name="T105" fmla="*/ T104 w 909"/>
                  <a:gd name="T106" fmla="+- 0 2847 2760"/>
                  <a:gd name="T107" fmla="*/ 2847 h 909"/>
                  <a:gd name="T108" fmla="+- 0 1768 1523"/>
                  <a:gd name="T109" fmla="*/ T108 w 909"/>
                  <a:gd name="T110" fmla="+- 0 2810 2760"/>
                  <a:gd name="T111" fmla="*/ 2810 h 909"/>
                  <a:gd name="T112" fmla="+- 0 1834 1523"/>
                  <a:gd name="T113" fmla="*/ T112 w 909"/>
                  <a:gd name="T114" fmla="+- 0 2783 2760"/>
                  <a:gd name="T115" fmla="*/ 2783 h 909"/>
                  <a:gd name="T116" fmla="+- 0 1904 1523"/>
                  <a:gd name="T117" fmla="*/ T116 w 909"/>
                  <a:gd name="T118" fmla="+- 0 2766 2760"/>
                  <a:gd name="T119" fmla="*/ 2766 h 909"/>
                  <a:gd name="T120" fmla="+- 0 1977 1523"/>
                  <a:gd name="T121" fmla="*/ T120 w 909"/>
                  <a:gd name="T122" fmla="+- 0 2760 2760"/>
                  <a:gd name="T123" fmla="*/ 2760 h 909"/>
                  <a:gd name="T124" fmla="+- 0 2051 1523"/>
                  <a:gd name="T125" fmla="*/ T124 w 909"/>
                  <a:gd name="T126" fmla="+- 0 2766 2760"/>
                  <a:gd name="T127" fmla="*/ 2766 h 909"/>
                  <a:gd name="T128" fmla="+- 0 2121 1523"/>
                  <a:gd name="T129" fmla="*/ T128 w 909"/>
                  <a:gd name="T130" fmla="+- 0 2783 2760"/>
                  <a:gd name="T131" fmla="*/ 2783 h 909"/>
                  <a:gd name="T132" fmla="+- 0 2186 1523"/>
                  <a:gd name="T133" fmla="*/ T132 w 909"/>
                  <a:gd name="T134" fmla="+- 0 2810 2760"/>
                  <a:gd name="T135" fmla="*/ 2810 h 909"/>
                  <a:gd name="T136" fmla="+- 0 2246 1523"/>
                  <a:gd name="T137" fmla="*/ T136 w 909"/>
                  <a:gd name="T138" fmla="+- 0 2847 2760"/>
                  <a:gd name="T139" fmla="*/ 2847 h 909"/>
                  <a:gd name="T140" fmla="+- 0 2299 1523"/>
                  <a:gd name="T141" fmla="*/ T140 w 909"/>
                  <a:gd name="T142" fmla="+- 0 2893 2760"/>
                  <a:gd name="T143" fmla="*/ 2893 h 909"/>
                  <a:gd name="T144" fmla="+- 0 2344 1523"/>
                  <a:gd name="T145" fmla="*/ T144 w 909"/>
                  <a:gd name="T146" fmla="+- 0 2946 2760"/>
                  <a:gd name="T147" fmla="*/ 2946 h 909"/>
                  <a:gd name="T148" fmla="+- 0 2381 1523"/>
                  <a:gd name="T149" fmla="*/ T148 w 909"/>
                  <a:gd name="T150" fmla="+- 0 3005 2760"/>
                  <a:gd name="T151" fmla="*/ 3005 h 909"/>
                  <a:gd name="T152" fmla="+- 0 2409 1523"/>
                  <a:gd name="T153" fmla="*/ T152 w 909"/>
                  <a:gd name="T154" fmla="+- 0 3070 2760"/>
                  <a:gd name="T155" fmla="*/ 3070 h 909"/>
                  <a:gd name="T156" fmla="+- 0 2426 1523"/>
                  <a:gd name="T157" fmla="*/ T156 w 909"/>
                  <a:gd name="T158" fmla="+- 0 3140 2760"/>
                  <a:gd name="T159" fmla="*/ 3140 h 909"/>
                  <a:gd name="T160" fmla="+- 0 2432 1523"/>
                  <a:gd name="T161" fmla="*/ T160 w 909"/>
                  <a:gd name="T162" fmla="+- 0 3214 2760"/>
                  <a:gd name="T163" fmla="*/ 3214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909" y="454"/>
                    </a:moveTo>
                    <a:lnTo>
                      <a:pt x="903" y="528"/>
                    </a:lnTo>
                    <a:lnTo>
                      <a:pt x="886" y="598"/>
                    </a:lnTo>
                    <a:lnTo>
                      <a:pt x="858" y="663"/>
                    </a:lnTo>
                    <a:lnTo>
                      <a:pt x="821" y="723"/>
                    </a:lnTo>
                    <a:lnTo>
                      <a:pt x="776" y="775"/>
                    </a:lnTo>
                    <a:lnTo>
                      <a:pt x="723" y="821"/>
                    </a:lnTo>
                    <a:lnTo>
                      <a:pt x="663" y="858"/>
                    </a:lnTo>
                    <a:lnTo>
                      <a:pt x="598" y="885"/>
                    </a:lnTo>
                    <a:lnTo>
                      <a:pt x="528" y="903"/>
                    </a:lnTo>
                    <a:lnTo>
                      <a:pt x="454" y="909"/>
                    </a:lnTo>
                    <a:lnTo>
                      <a:pt x="381" y="903"/>
                    </a:lnTo>
                    <a:lnTo>
                      <a:pt x="311" y="885"/>
                    </a:lnTo>
                    <a:lnTo>
                      <a:pt x="245" y="858"/>
                    </a:lnTo>
                    <a:lnTo>
                      <a:pt x="186" y="821"/>
                    </a:lnTo>
                    <a:lnTo>
                      <a:pt x="133" y="775"/>
                    </a:lnTo>
                    <a:lnTo>
                      <a:pt x="88" y="723"/>
                    </a:lnTo>
                    <a:lnTo>
                      <a:pt x="51" y="663"/>
                    </a:lnTo>
                    <a:lnTo>
                      <a:pt x="23" y="598"/>
                    </a:lnTo>
                    <a:lnTo>
                      <a:pt x="6" y="528"/>
                    </a:lnTo>
                    <a:lnTo>
                      <a:pt x="0" y="454"/>
                    </a:lnTo>
                    <a:lnTo>
                      <a:pt x="6" y="380"/>
                    </a:lnTo>
                    <a:lnTo>
                      <a:pt x="23" y="310"/>
                    </a:lnTo>
                    <a:lnTo>
                      <a:pt x="51" y="245"/>
                    </a:lnTo>
                    <a:lnTo>
                      <a:pt x="88" y="186"/>
                    </a:lnTo>
                    <a:lnTo>
                      <a:pt x="133" y="133"/>
                    </a:lnTo>
                    <a:lnTo>
                      <a:pt x="186" y="87"/>
                    </a:lnTo>
                    <a:lnTo>
                      <a:pt x="245" y="50"/>
                    </a:lnTo>
                    <a:lnTo>
                      <a:pt x="311" y="23"/>
                    </a:lnTo>
                    <a:lnTo>
                      <a:pt x="381" y="6"/>
                    </a:lnTo>
                    <a:lnTo>
                      <a:pt x="454" y="0"/>
                    </a:lnTo>
                    <a:lnTo>
                      <a:pt x="528" y="6"/>
                    </a:lnTo>
                    <a:lnTo>
                      <a:pt x="598" y="23"/>
                    </a:lnTo>
                    <a:lnTo>
                      <a:pt x="663" y="50"/>
                    </a:lnTo>
                    <a:lnTo>
                      <a:pt x="723" y="87"/>
                    </a:lnTo>
                    <a:lnTo>
                      <a:pt x="776" y="133"/>
                    </a:lnTo>
                    <a:lnTo>
                      <a:pt x="821" y="186"/>
                    </a:lnTo>
                    <a:lnTo>
                      <a:pt x="858" y="245"/>
                    </a:lnTo>
                    <a:lnTo>
                      <a:pt x="886" y="310"/>
                    </a:lnTo>
                    <a:lnTo>
                      <a:pt x="903" y="380"/>
                    </a:lnTo>
                    <a:lnTo>
                      <a:pt x="909" y="454"/>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32" name="AutoShape 56"/>
              <p:cNvSpPr>
                <a:spLocks/>
              </p:cNvSpPr>
              <p:nvPr/>
            </p:nvSpPr>
            <p:spPr bwMode="auto">
              <a:xfrm>
                <a:off x="1955800" y="3862378"/>
                <a:ext cx="405765" cy="320675"/>
              </a:xfrm>
              <a:custGeom>
                <a:avLst/>
                <a:gdLst>
                  <a:gd name="T0" fmla="+- 0 1656 1656"/>
                  <a:gd name="T1" fmla="*/ T0 w 639"/>
                  <a:gd name="T2" fmla="+- 0 3151 2962"/>
                  <a:gd name="T3" fmla="*/ 3151 h 505"/>
                  <a:gd name="T4" fmla="+- 0 1664 1656"/>
                  <a:gd name="T5" fmla="*/ T4 w 639"/>
                  <a:gd name="T6" fmla="+- 0 3177 2962"/>
                  <a:gd name="T7" fmla="*/ 3177 h 505"/>
                  <a:gd name="T8" fmla="+- 0 1715 1656"/>
                  <a:gd name="T9" fmla="*/ T8 w 639"/>
                  <a:gd name="T10" fmla="+- 0 3442 2962"/>
                  <a:gd name="T11" fmla="*/ 3442 h 505"/>
                  <a:gd name="T12" fmla="+- 0 1715 1656"/>
                  <a:gd name="T13" fmla="*/ T12 w 639"/>
                  <a:gd name="T14" fmla="+- 0 3455 2962"/>
                  <a:gd name="T15" fmla="*/ 3455 h 505"/>
                  <a:gd name="T16" fmla="+- 0 1725 1656"/>
                  <a:gd name="T17" fmla="*/ T16 w 639"/>
                  <a:gd name="T18" fmla="+- 0 3466 2962"/>
                  <a:gd name="T19" fmla="*/ 3466 h 505"/>
                  <a:gd name="T20" fmla="+- 0 2294 1656"/>
                  <a:gd name="T21" fmla="*/ T20 w 639"/>
                  <a:gd name="T22" fmla="+- 0 3466 2962"/>
                  <a:gd name="T23" fmla="*/ 3466 h 505"/>
                  <a:gd name="T24" fmla="+- 0 2293 1656"/>
                  <a:gd name="T25" fmla="*/ T24 w 639"/>
                  <a:gd name="T26" fmla="+- 0 3453 2962"/>
                  <a:gd name="T27" fmla="*/ 3453 h 505"/>
                  <a:gd name="T28" fmla="+- 0 2264 1656"/>
                  <a:gd name="T29" fmla="*/ T28 w 639"/>
                  <a:gd name="T30" fmla="+- 0 3453 2962"/>
                  <a:gd name="T31" fmla="*/ 3453 h 505"/>
                  <a:gd name="T32" fmla="+- 0 2213 1656"/>
                  <a:gd name="T33" fmla="*/ T32 w 639"/>
                  <a:gd name="T34" fmla="+- 0 3167 2962"/>
                  <a:gd name="T35" fmla="*/ 3167 h 505"/>
                  <a:gd name="T36" fmla="+- 0 2209 1656"/>
                  <a:gd name="T37" fmla="*/ T36 w 639"/>
                  <a:gd name="T38" fmla="+- 0 3153 2962"/>
                  <a:gd name="T39" fmla="*/ 3153 h 505"/>
                  <a:gd name="T40" fmla="+- 0 1755 1656"/>
                  <a:gd name="T41" fmla="*/ T40 w 639"/>
                  <a:gd name="T42" fmla="+- 0 3153 2962"/>
                  <a:gd name="T43" fmla="*/ 3153 h 505"/>
                  <a:gd name="T44" fmla="+- 0 1755 1656"/>
                  <a:gd name="T45" fmla="*/ T44 w 639"/>
                  <a:gd name="T46" fmla="+- 0 3152 2962"/>
                  <a:gd name="T47" fmla="*/ 3152 h 505"/>
                  <a:gd name="T48" fmla="+- 0 1678 1656"/>
                  <a:gd name="T49" fmla="*/ T48 w 639"/>
                  <a:gd name="T50" fmla="+- 0 3152 2962"/>
                  <a:gd name="T51" fmla="*/ 3152 h 505"/>
                  <a:gd name="T52" fmla="+- 0 1656 1656"/>
                  <a:gd name="T53" fmla="*/ T52 w 639"/>
                  <a:gd name="T54" fmla="+- 0 3151 2962"/>
                  <a:gd name="T55" fmla="*/ 3151 h 505"/>
                  <a:gd name="T56" fmla="+- 0 2292 1656"/>
                  <a:gd name="T57" fmla="*/ T56 w 639"/>
                  <a:gd name="T58" fmla="+- 0 3062 2962"/>
                  <a:gd name="T59" fmla="*/ 3062 h 505"/>
                  <a:gd name="T60" fmla="+- 0 2264 1656"/>
                  <a:gd name="T61" fmla="*/ T60 w 639"/>
                  <a:gd name="T62" fmla="+- 0 3062 2962"/>
                  <a:gd name="T63" fmla="*/ 3062 h 505"/>
                  <a:gd name="T64" fmla="+- 0 2264 1656"/>
                  <a:gd name="T65" fmla="*/ T64 w 639"/>
                  <a:gd name="T66" fmla="+- 0 3187 2962"/>
                  <a:gd name="T67" fmla="*/ 3187 h 505"/>
                  <a:gd name="T68" fmla="+- 0 2264 1656"/>
                  <a:gd name="T69" fmla="*/ T68 w 639"/>
                  <a:gd name="T70" fmla="+- 0 3453 2962"/>
                  <a:gd name="T71" fmla="*/ 3453 h 505"/>
                  <a:gd name="T72" fmla="+- 0 2293 1656"/>
                  <a:gd name="T73" fmla="*/ T72 w 639"/>
                  <a:gd name="T74" fmla="+- 0 3453 2962"/>
                  <a:gd name="T75" fmla="*/ 3453 h 505"/>
                  <a:gd name="T76" fmla="+- 0 2292 1656"/>
                  <a:gd name="T77" fmla="*/ T76 w 639"/>
                  <a:gd name="T78" fmla="+- 0 3442 2962"/>
                  <a:gd name="T79" fmla="*/ 3442 h 505"/>
                  <a:gd name="T80" fmla="+- 0 2292 1656"/>
                  <a:gd name="T81" fmla="*/ T80 w 639"/>
                  <a:gd name="T82" fmla="+- 0 3062 2962"/>
                  <a:gd name="T83" fmla="*/ 3062 h 505"/>
                  <a:gd name="T84" fmla="+- 0 2208 1656"/>
                  <a:gd name="T85" fmla="*/ T84 w 639"/>
                  <a:gd name="T86" fmla="+- 0 3152 2962"/>
                  <a:gd name="T87" fmla="*/ 3152 h 505"/>
                  <a:gd name="T88" fmla="+- 0 2191 1656"/>
                  <a:gd name="T89" fmla="*/ T88 w 639"/>
                  <a:gd name="T90" fmla="+- 0 3153 2962"/>
                  <a:gd name="T91" fmla="*/ 3153 h 505"/>
                  <a:gd name="T92" fmla="+- 0 2209 1656"/>
                  <a:gd name="T93" fmla="*/ T92 w 639"/>
                  <a:gd name="T94" fmla="+- 0 3153 2962"/>
                  <a:gd name="T95" fmla="*/ 3153 h 505"/>
                  <a:gd name="T96" fmla="+- 0 2208 1656"/>
                  <a:gd name="T97" fmla="*/ T96 w 639"/>
                  <a:gd name="T98" fmla="+- 0 3152 2962"/>
                  <a:gd name="T99" fmla="*/ 3152 h 505"/>
                  <a:gd name="T100" fmla="+- 0 1955 1656"/>
                  <a:gd name="T101" fmla="*/ T100 w 639"/>
                  <a:gd name="T102" fmla="+- 0 2962 2962"/>
                  <a:gd name="T103" fmla="*/ 2962 h 505"/>
                  <a:gd name="T104" fmla="+- 0 1776 1656"/>
                  <a:gd name="T105" fmla="*/ T104 w 639"/>
                  <a:gd name="T106" fmla="+- 0 2962 2962"/>
                  <a:gd name="T107" fmla="*/ 2962 h 505"/>
                  <a:gd name="T108" fmla="+- 0 1765 1656"/>
                  <a:gd name="T109" fmla="*/ T108 w 639"/>
                  <a:gd name="T110" fmla="+- 0 2973 2962"/>
                  <a:gd name="T111" fmla="*/ 2973 h 505"/>
                  <a:gd name="T112" fmla="+- 0 1765 1656"/>
                  <a:gd name="T113" fmla="*/ T112 w 639"/>
                  <a:gd name="T114" fmla="+- 0 2995 2962"/>
                  <a:gd name="T115" fmla="*/ 2995 h 505"/>
                  <a:gd name="T116" fmla="+- 0 1758 1656"/>
                  <a:gd name="T117" fmla="*/ T116 w 639"/>
                  <a:gd name="T118" fmla="+- 0 3012 2962"/>
                  <a:gd name="T119" fmla="*/ 3012 h 505"/>
                  <a:gd name="T120" fmla="+- 0 1749 1656"/>
                  <a:gd name="T121" fmla="*/ T120 w 639"/>
                  <a:gd name="T122" fmla="+- 0 3012 2962"/>
                  <a:gd name="T123" fmla="*/ 3012 h 505"/>
                  <a:gd name="T124" fmla="+- 0 1737 1656"/>
                  <a:gd name="T125" fmla="*/ T124 w 639"/>
                  <a:gd name="T126" fmla="+- 0 3012 2962"/>
                  <a:gd name="T127" fmla="*/ 3012 h 505"/>
                  <a:gd name="T128" fmla="+- 0 1727 1656"/>
                  <a:gd name="T129" fmla="*/ T128 w 639"/>
                  <a:gd name="T130" fmla="+- 0 3022 2962"/>
                  <a:gd name="T131" fmla="*/ 3022 h 505"/>
                  <a:gd name="T132" fmla="+- 0 1727 1656"/>
                  <a:gd name="T133" fmla="*/ T132 w 639"/>
                  <a:gd name="T134" fmla="+- 0 3152 2962"/>
                  <a:gd name="T135" fmla="*/ 3152 h 505"/>
                  <a:gd name="T136" fmla="+- 0 1755 1656"/>
                  <a:gd name="T137" fmla="*/ T136 w 639"/>
                  <a:gd name="T138" fmla="+- 0 3152 2962"/>
                  <a:gd name="T139" fmla="*/ 3152 h 505"/>
                  <a:gd name="T140" fmla="+- 0 1755 1656"/>
                  <a:gd name="T141" fmla="*/ T140 w 639"/>
                  <a:gd name="T142" fmla="+- 0 3062 2962"/>
                  <a:gd name="T143" fmla="*/ 3062 h 505"/>
                  <a:gd name="T144" fmla="+- 0 2292 1656"/>
                  <a:gd name="T145" fmla="*/ T144 w 639"/>
                  <a:gd name="T146" fmla="+- 0 3062 2962"/>
                  <a:gd name="T147" fmla="*/ 3062 h 505"/>
                  <a:gd name="T148" fmla="+- 0 2292 1656"/>
                  <a:gd name="T149" fmla="*/ T148 w 639"/>
                  <a:gd name="T150" fmla="+- 0 3022 2962"/>
                  <a:gd name="T151" fmla="*/ 3022 h 505"/>
                  <a:gd name="T152" fmla="+- 0 2282 1656"/>
                  <a:gd name="T153" fmla="*/ T152 w 639"/>
                  <a:gd name="T154" fmla="+- 0 3012 2962"/>
                  <a:gd name="T155" fmla="*/ 3012 h 505"/>
                  <a:gd name="T156" fmla="+- 0 1982 1656"/>
                  <a:gd name="T157" fmla="*/ T156 w 639"/>
                  <a:gd name="T158" fmla="+- 0 3012 2962"/>
                  <a:gd name="T159" fmla="*/ 3012 h 505"/>
                  <a:gd name="T160" fmla="+- 0 1973 1656"/>
                  <a:gd name="T161" fmla="*/ T160 w 639"/>
                  <a:gd name="T162" fmla="+- 0 3011 2962"/>
                  <a:gd name="T163" fmla="*/ 3011 h 505"/>
                  <a:gd name="T164" fmla="+- 0 1966 1656"/>
                  <a:gd name="T165" fmla="*/ T164 w 639"/>
                  <a:gd name="T166" fmla="+- 0 2995 2962"/>
                  <a:gd name="T167" fmla="*/ 2995 h 505"/>
                  <a:gd name="T168" fmla="+- 0 1966 1656"/>
                  <a:gd name="T169" fmla="*/ T168 w 639"/>
                  <a:gd name="T170" fmla="+- 0 2973 2962"/>
                  <a:gd name="T171" fmla="*/ 2973 h 505"/>
                  <a:gd name="T172" fmla="+- 0 1955 1656"/>
                  <a:gd name="T173" fmla="*/ T172 w 639"/>
                  <a:gd name="T174" fmla="+- 0 2962 2962"/>
                  <a:gd name="T175" fmla="*/ 2962 h 5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639" h="505">
                    <a:moveTo>
                      <a:pt x="0" y="189"/>
                    </a:moveTo>
                    <a:lnTo>
                      <a:pt x="8" y="215"/>
                    </a:lnTo>
                    <a:lnTo>
                      <a:pt x="59" y="480"/>
                    </a:lnTo>
                    <a:lnTo>
                      <a:pt x="59" y="493"/>
                    </a:lnTo>
                    <a:lnTo>
                      <a:pt x="69" y="504"/>
                    </a:lnTo>
                    <a:lnTo>
                      <a:pt x="638" y="504"/>
                    </a:lnTo>
                    <a:lnTo>
                      <a:pt x="637" y="491"/>
                    </a:lnTo>
                    <a:lnTo>
                      <a:pt x="608" y="491"/>
                    </a:lnTo>
                    <a:lnTo>
                      <a:pt x="557" y="205"/>
                    </a:lnTo>
                    <a:lnTo>
                      <a:pt x="553" y="191"/>
                    </a:lnTo>
                    <a:lnTo>
                      <a:pt x="99" y="191"/>
                    </a:lnTo>
                    <a:lnTo>
                      <a:pt x="99" y="190"/>
                    </a:lnTo>
                    <a:lnTo>
                      <a:pt x="22" y="190"/>
                    </a:lnTo>
                    <a:lnTo>
                      <a:pt x="0" y="189"/>
                    </a:lnTo>
                    <a:close/>
                    <a:moveTo>
                      <a:pt x="636" y="100"/>
                    </a:moveTo>
                    <a:lnTo>
                      <a:pt x="608" y="100"/>
                    </a:lnTo>
                    <a:lnTo>
                      <a:pt x="608" y="225"/>
                    </a:lnTo>
                    <a:lnTo>
                      <a:pt x="608" y="491"/>
                    </a:lnTo>
                    <a:lnTo>
                      <a:pt x="637" y="491"/>
                    </a:lnTo>
                    <a:lnTo>
                      <a:pt x="636" y="480"/>
                    </a:lnTo>
                    <a:lnTo>
                      <a:pt x="636" y="100"/>
                    </a:lnTo>
                    <a:close/>
                    <a:moveTo>
                      <a:pt x="552" y="190"/>
                    </a:moveTo>
                    <a:lnTo>
                      <a:pt x="535" y="191"/>
                    </a:lnTo>
                    <a:lnTo>
                      <a:pt x="553" y="191"/>
                    </a:lnTo>
                    <a:lnTo>
                      <a:pt x="552" y="190"/>
                    </a:lnTo>
                    <a:close/>
                    <a:moveTo>
                      <a:pt x="299" y="0"/>
                    </a:moveTo>
                    <a:lnTo>
                      <a:pt x="120" y="0"/>
                    </a:lnTo>
                    <a:lnTo>
                      <a:pt x="109" y="11"/>
                    </a:lnTo>
                    <a:lnTo>
                      <a:pt x="109" y="33"/>
                    </a:lnTo>
                    <a:lnTo>
                      <a:pt x="102" y="50"/>
                    </a:lnTo>
                    <a:lnTo>
                      <a:pt x="93" y="50"/>
                    </a:lnTo>
                    <a:lnTo>
                      <a:pt x="81" y="50"/>
                    </a:lnTo>
                    <a:lnTo>
                      <a:pt x="71" y="60"/>
                    </a:lnTo>
                    <a:lnTo>
                      <a:pt x="71" y="190"/>
                    </a:lnTo>
                    <a:lnTo>
                      <a:pt x="99" y="190"/>
                    </a:lnTo>
                    <a:lnTo>
                      <a:pt x="99" y="100"/>
                    </a:lnTo>
                    <a:lnTo>
                      <a:pt x="636" y="100"/>
                    </a:lnTo>
                    <a:lnTo>
                      <a:pt x="636" y="60"/>
                    </a:lnTo>
                    <a:lnTo>
                      <a:pt x="626" y="50"/>
                    </a:lnTo>
                    <a:lnTo>
                      <a:pt x="326" y="50"/>
                    </a:lnTo>
                    <a:lnTo>
                      <a:pt x="317" y="49"/>
                    </a:lnTo>
                    <a:lnTo>
                      <a:pt x="310" y="33"/>
                    </a:lnTo>
                    <a:lnTo>
                      <a:pt x="310" y="11"/>
                    </a:lnTo>
                    <a:lnTo>
                      <a:pt x="299" y="0"/>
                    </a:lnTo>
                    <a:close/>
                  </a:path>
                </a:pathLst>
              </a:custGeom>
              <a:solidFill>
                <a:srgbClr val="346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33" name="Rectangle 132"/>
              <p:cNvSpPr/>
              <p:nvPr/>
            </p:nvSpPr>
            <p:spPr>
              <a:xfrm>
                <a:off x="1457860" y="4343400"/>
                <a:ext cx="1358064" cy="369332"/>
              </a:xfrm>
              <a:prstGeom prst="rect">
                <a:avLst/>
              </a:prstGeom>
            </p:spPr>
            <p:txBody>
              <a:bodyPr wrap="none">
                <a:spAutoFit/>
              </a:bodyPr>
              <a:lstStyle/>
              <a:p>
                <a:r>
                  <a:rPr lang="en-US" sz="900" dirty="0">
                    <a:solidFill>
                      <a:srgbClr val="FFFFFF"/>
                    </a:solidFill>
                    <a:latin typeface="Arial" pitchFamily="34" charset="0"/>
                  </a:rPr>
                  <a:t>Anonymous Reporting </a:t>
                </a:r>
                <a:endParaRPr lang="en-US" sz="900" dirty="0" smtClean="0">
                  <a:solidFill>
                    <a:srgbClr val="FFFFFF"/>
                  </a:solidFill>
                  <a:latin typeface="Arial" pitchFamily="34" charset="0"/>
                </a:endParaRPr>
              </a:p>
              <a:p>
                <a:pPr algn="ctr"/>
                <a:r>
                  <a:rPr lang="en-US" sz="900" dirty="0" smtClean="0">
                    <a:solidFill>
                      <a:srgbClr val="FFFFFF"/>
                    </a:solidFill>
                    <a:latin typeface="Arial" pitchFamily="34" charset="0"/>
                  </a:rPr>
                  <a:t>(</a:t>
                </a:r>
                <a:r>
                  <a:rPr lang="en-US" sz="900" dirty="0">
                    <a:solidFill>
                      <a:srgbClr val="FFFFFF"/>
                    </a:solidFill>
                    <a:latin typeface="Arial" pitchFamily="34" charset="0"/>
                  </a:rPr>
                  <a:t>AR) </a:t>
                </a:r>
              </a:p>
            </p:txBody>
          </p:sp>
        </p:grpSp>
        <p:grpSp>
          <p:nvGrpSpPr>
            <p:cNvPr id="47" name="Group 46"/>
            <p:cNvGrpSpPr/>
            <p:nvPr/>
          </p:nvGrpSpPr>
          <p:grpSpPr>
            <a:xfrm>
              <a:off x="1868265" y="2678668"/>
              <a:ext cx="1101584" cy="1055132"/>
              <a:chOff x="2181320" y="1752600"/>
              <a:chExt cx="1101584" cy="1055132"/>
            </a:xfrm>
          </p:grpSpPr>
          <p:pic>
            <p:nvPicPr>
              <p:cNvPr id="126"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6170" y="1752600"/>
                <a:ext cx="883920" cy="88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3160" y="1802765"/>
                <a:ext cx="602615" cy="60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Rectangle 127"/>
              <p:cNvSpPr/>
              <p:nvPr/>
            </p:nvSpPr>
            <p:spPr>
              <a:xfrm>
                <a:off x="2181320" y="2438400"/>
                <a:ext cx="1101584" cy="369332"/>
              </a:xfrm>
              <a:prstGeom prst="rect">
                <a:avLst/>
              </a:prstGeom>
            </p:spPr>
            <p:txBody>
              <a:bodyPr wrap="none">
                <a:spAutoFit/>
              </a:bodyPr>
              <a:lstStyle/>
              <a:p>
                <a:r>
                  <a:rPr lang="en-US" sz="900" dirty="0">
                    <a:solidFill>
                      <a:srgbClr val="FFFFFF"/>
                    </a:solidFill>
                    <a:latin typeface="Arial" pitchFamily="34" charset="0"/>
                  </a:rPr>
                  <a:t>Media Monitoring </a:t>
                </a:r>
                <a:endParaRPr lang="en-US" sz="900" dirty="0" smtClean="0">
                  <a:solidFill>
                    <a:srgbClr val="FFFFFF"/>
                  </a:solidFill>
                  <a:latin typeface="Arial" pitchFamily="34" charset="0"/>
                </a:endParaRPr>
              </a:p>
              <a:p>
                <a:pPr algn="ctr"/>
                <a:r>
                  <a:rPr lang="en-US" sz="900" dirty="0" smtClean="0">
                    <a:solidFill>
                      <a:srgbClr val="FFFFFF"/>
                    </a:solidFill>
                    <a:latin typeface="Arial" pitchFamily="34" charset="0"/>
                  </a:rPr>
                  <a:t>(</a:t>
                </a:r>
                <a:r>
                  <a:rPr lang="en-US" sz="900" dirty="0">
                    <a:solidFill>
                      <a:srgbClr val="FFFFFF"/>
                    </a:solidFill>
                    <a:latin typeface="Arial" pitchFamily="34" charset="0"/>
                  </a:rPr>
                  <a:t>MM) </a:t>
                </a:r>
              </a:p>
            </p:txBody>
          </p:sp>
        </p:grpSp>
        <p:grpSp>
          <p:nvGrpSpPr>
            <p:cNvPr id="48" name="Group 47"/>
            <p:cNvGrpSpPr/>
            <p:nvPr/>
          </p:nvGrpSpPr>
          <p:grpSpPr>
            <a:xfrm>
              <a:off x="2582545" y="3256448"/>
              <a:ext cx="1409360" cy="1239351"/>
              <a:chOff x="2324440" y="2919006"/>
              <a:chExt cx="1409360" cy="1239351"/>
            </a:xfrm>
          </p:grpSpPr>
          <p:pic>
            <p:nvPicPr>
              <p:cNvPr id="12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8655" y="2919006"/>
                <a:ext cx="881380" cy="88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Freeform 121"/>
              <p:cNvSpPr>
                <a:spLocks/>
              </p:cNvSpPr>
              <p:nvPr/>
            </p:nvSpPr>
            <p:spPr bwMode="auto">
              <a:xfrm>
                <a:off x="2727710" y="3040926"/>
                <a:ext cx="577215" cy="577215"/>
              </a:xfrm>
              <a:custGeom>
                <a:avLst/>
                <a:gdLst>
                  <a:gd name="T0" fmla="+- 0 4663 4208"/>
                  <a:gd name="T1" fmla="*/ T0 w 909"/>
                  <a:gd name="T2" fmla="+- 0 3531 3531"/>
                  <a:gd name="T3" fmla="*/ 3531 h 909"/>
                  <a:gd name="T4" fmla="+- 0 4589 4208"/>
                  <a:gd name="T5" fmla="*/ T4 w 909"/>
                  <a:gd name="T6" fmla="+- 0 3537 3531"/>
                  <a:gd name="T7" fmla="*/ 3537 h 909"/>
                  <a:gd name="T8" fmla="+- 0 4519 4208"/>
                  <a:gd name="T9" fmla="*/ T8 w 909"/>
                  <a:gd name="T10" fmla="+- 0 3554 3531"/>
                  <a:gd name="T11" fmla="*/ 3554 h 909"/>
                  <a:gd name="T12" fmla="+- 0 4454 4208"/>
                  <a:gd name="T13" fmla="*/ T12 w 909"/>
                  <a:gd name="T14" fmla="+- 0 3582 3531"/>
                  <a:gd name="T15" fmla="*/ 3582 h 909"/>
                  <a:gd name="T16" fmla="+- 0 4394 4208"/>
                  <a:gd name="T17" fmla="*/ T16 w 909"/>
                  <a:gd name="T18" fmla="+- 0 3619 3531"/>
                  <a:gd name="T19" fmla="*/ 3619 h 909"/>
                  <a:gd name="T20" fmla="+- 0 4341 4208"/>
                  <a:gd name="T21" fmla="*/ T20 w 909"/>
                  <a:gd name="T22" fmla="+- 0 3664 3531"/>
                  <a:gd name="T23" fmla="*/ 3664 h 909"/>
                  <a:gd name="T24" fmla="+- 0 4296 4208"/>
                  <a:gd name="T25" fmla="*/ T24 w 909"/>
                  <a:gd name="T26" fmla="+- 0 3717 3531"/>
                  <a:gd name="T27" fmla="*/ 3717 h 909"/>
                  <a:gd name="T28" fmla="+- 0 4259 4208"/>
                  <a:gd name="T29" fmla="*/ T28 w 909"/>
                  <a:gd name="T30" fmla="+- 0 3777 3531"/>
                  <a:gd name="T31" fmla="*/ 3777 h 909"/>
                  <a:gd name="T32" fmla="+- 0 4231 4208"/>
                  <a:gd name="T33" fmla="*/ T32 w 909"/>
                  <a:gd name="T34" fmla="+- 0 3842 3531"/>
                  <a:gd name="T35" fmla="*/ 3842 h 909"/>
                  <a:gd name="T36" fmla="+- 0 4214 4208"/>
                  <a:gd name="T37" fmla="*/ T36 w 909"/>
                  <a:gd name="T38" fmla="+- 0 3912 3531"/>
                  <a:gd name="T39" fmla="*/ 3912 h 909"/>
                  <a:gd name="T40" fmla="+- 0 4208 4208"/>
                  <a:gd name="T41" fmla="*/ T40 w 909"/>
                  <a:gd name="T42" fmla="+- 0 3985 3531"/>
                  <a:gd name="T43" fmla="*/ 3985 h 909"/>
                  <a:gd name="T44" fmla="+- 0 4214 4208"/>
                  <a:gd name="T45" fmla="*/ T44 w 909"/>
                  <a:gd name="T46" fmla="+- 0 4059 3531"/>
                  <a:gd name="T47" fmla="*/ 4059 h 909"/>
                  <a:gd name="T48" fmla="+- 0 4231 4208"/>
                  <a:gd name="T49" fmla="*/ T48 w 909"/>
                  <a:gd name="T50" fmla="+- 0 4129 3531"/>
                  <a:gd name="T51" fmla="*/ 4129 h 909"/>
                  <a:gd name="T52" fmla="+- 0 4259 4208"/>
                  <a:gd name="T53" fmla="*/ T52 w 909"/>
                  <a:gd name="T54" fmla="+- 0 4194 3531"/>
                  <a:gd name="T55" fmla="*/ 4194 h 909"/>
                  <a:gd name="T56" fmla="+- 0 4296 4208"/>
                  <a:gd name="T57" fmla="*/ T56 w 909"/>
                  <a:gd name="T58" fmla="+- 0 4254 3531"/>
                  <a:gd name="T59" fmla="*/ 4254 h 909"/>
                  <a:gd name="T60" fmla="+- 0 4341 4208"/>
                  <a:gd name="T61" fmla="*/ T60 w 909"/>
                  <a:gd name="T62" fmla="+- 0 4307 3531"/>
                  <a:gd name="T63" fmla="*/ 4307 h 909"/>
                  <a:gd name="T64" fmla="+- 0 4394 4208"/>
                  <a:gd name="T65" fmla="*/ T64 w 909"/>
                  <a:gd name="T66" fmla="+- 0 4352 3531"/>
                  <a:gd name="T67" fmla="*/ 4352 h 909"/>
                  <a:gd name="T68" fmla="+- 0 4454 4208"/>
                  <a:gd name="T69" fmla="*/ T68 w 909"/>
                  <a:gd name="T70" fmla="+- 0 4389 3531"/>
                  <a:gd name="T71" fmla="*/ 4389 h 909"/>
                  <a:gd name="T72" fmla="+- 0 4519 4208"/>
                  <a:gd name="T73" fmla="*/ T72 w 909"/>
                  <a:gd name="T74" fmla="+- 0 4417 3531"/>
                  <a:gd name="T75" fmla="*/ 4417 h 909"/>
                  <a:gd name="T76" fmla="+- 0 4589 4208"/>
                  <a:gd name="T77" fmla="*/ T76 w 909"/>
                  <a:gd name="T78" fmla="+- 0 4434 3531"/>
                  <a:gd name="T79" fmla="*/ 4434 h 909"/>
                  <a:gd name="T80" fmla="+- 0 4663 4208"/>
                  <a:gd name="T81" fmla="*/ T80 w 909"/>
                  <a:gd name="T82" fmla="+- 0 4440 3531"/>
                  <a:gd name="T83" fmla="*/ 4440 h 909"/>
                  <a:gd name="T84" fmla="+- 0 4736 4208"/>
                  <a:gd name="T85" fmla="*/ T84 w 909"/>
                  <a:gd name="T86" fmla="+- 0 4434 3531"/>
                  <a:gd name="T87" fmla="*/ 4434 h 909"/>
                  <a:gd name="T88" fmla="+- 0 4806 4208"/>
                  <a:gd name="T89" fmla="*/ T88 w 909"/>
                  <a:gd name="T90" fmla="+- 0 4417 3531"/>
                  <a:gd name="T91" fmla="*/ 4417 h 909"/>
                  <a:gd name="T92" fmla="+- 0 4871 4208"/>
                  <a:gd name="T93" fmla="*/ T92 w 909"/>
                  <a:gd name="T94" fmla="+- 0 4389 3531"/>
                  <a:gd name="T95" fmla="*/ 4389 h 909"/>
                  <a:gd name="T96" fmla="+- 0 4931 4208"/>
                  <a:gd name="T97" fmla="*/ T96 w 909"/>
                  <a:gd name="T98" fmla="+- 0 4352 3531"/>
                  <a:gd name="T99" fmla="*/ 4352 h 909"/>
                  <a:gd name="T100" fmla="+- 0 4984 4208"/>
                  <a:gd name="T101" fmla="*/ T100 w 909"/>
                  <a:gd name="T102" fmla="+- 0 4307 3531"/>
                  <a:gd name="T103" fmla="*/ 4307 h 909"/>
                  <a:gd name="T104" fmla="+- 0 5029 4208"/>
                  <a:gd name="T105" fmla="*/ T104 w 909"/>
                  <a:gd name="T106" fmla="+- 0 4254 3531"/>
                  <a:gd name="T107" fmla="*/ 4254 h 909"/>
                  <a:gd name="T108" fmla="+- 0 5066 4208"/>
                  <a:gd name="T109" fmla="*/ T108 w 909"/>
                  <a:gd name="T110" fmla="+- 0 4194 3531"/>
                  <a:gd name="T111" fmla="*/ 4194 h 909"/>
                  <a:gd name="T112" fmla="+- 0 5094 4208"/>
                  <a:gd name="T113" fmla="*/ T112 w 909"/>
                  <a:gd name="T114" fmla="+- 0 4129 3531"/>
                  <a:gd name="T115" fmla="*/ 4129 h 909"/>
                  <a:gd name="T116" fmla="+- 0 5111 4208"/>
                  <a:gd name="T117" fmla="*/ T116 w 909"/>
                  <a:gd name="T118" fmla="+- 0 4059 3531"/>
                  <a:gd name="T119" fmla="*/ 4059 h 909"/>
                  <a:gd name="T120" fmla="+- 0 5117 4208"/>
                  <a:gd name="T121" fmla="*/ T120 w 909"/>
                  <a:gd name="T122" fmla="+- 0 3985 3531"/>
                  <a:gd name="T123" fmla="*/ 3985 h 909"/>
                  <a:gd name="T124" fmla="+- 0 5111 4208"/>
                  <a:gd name="T125" fmla="*/ T124 w 909"/>
                  <a:gd name="T126" fmla="+- 0 3912 3531"/>
                  <a:gd name="T127" fmla="*/ 3912 h 909"/>
                  <a:gd name="T128" fmla="+- 0 5094 4208"/>
                  <a:gd name="T129" fmla="*/ T128 w 909"/>
                  <a:gd name="T130" fmla="+- 0 3842 3531"/>
                  <a:gd name="T131" fmla="*/ 3842 h 909"/>
                  <a:gd name="T132" fmla="+- 0 5066 4208"/>
                  <a:gd name="T133" fmla="*/ T132 w 909"/>
                  <a:gd name="T134" fmla="+- 0 3777 3531"/>
                  <a:gd name="T135" fmla="*/ 3777 h 909"/>
                  <a:gd name="T136" fmla="+- 0 5029 4208"/>
                  <a:gd name="T137" fmla="*/ T136 w 909"/>
                  <a:gd name="T138" fmla="+- 0 3717 3531"/>
                  <a:gd name="T139" fmla="*/ 3717 h 909"/>
                  <a:gd name="T140" fmla="+- 0 4984 4208"/>
                  <a:gd name="T141" fmla="*/ T140 w 909"/>
                  <a:gd name="T142" fmla="+- 0 3664 3531"/>
                  <a:gd name="T143" fmla="*/ 3664 h 909"/>
                  <a:gd name="T144" fmla="+- 0 4931 4208"/>
                  <a:gd name="T145" fmla="*/ T144 w 909"/>
                  <a:gd name="T146" fmla="+- 0 3619 3531"/>
                  <a:gd name="T147" fmla="*/ 3619 h 909"/>
                  <a:gd name="T148" fmla="+- 0 4871 4208"/>
                  <a:gd name="T149" fmla="*/ T148 w 909"/>
                  <a:gd name="T150" fmla="+- 0 3582 3531"/>
                  <a:gd name="T151" fmla="*/ 3582 h 909"/>
                  <a:gd name="T152" fmla="+- 0 4806 4208"/>
                  <a:gd name="T153" fmla="*/ T152 w 909"/>
                  <a:gd name="T154" fmla="+- 0 3554 3531"/>
                  <a:gd name="T155" fmla="*/ 3554 h 909"/>
                  <a:gd name="T156" fmla="+- 0 4736 4208"/>
                  <a:gd name="T157" fmla="*/ T156 w 909"/>
                  <a:gd name="T158" fmla="+- 0 3537 3531"/>
                  <a:gd name="T159" fmla="*/ 3537 h 909"/>
                  <a:gd name="T160" fmla="+- 0 4663 4208"/>
                  <a:gd name="T161" fmla="*/ T160 w 909"/>
                  <a:gd name="T162" fmla="+- 0 3531 3531"/>
                  <a:gd name="T163" fmla="*/ 3531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455" y="0"/>
                    </a:moveTo>
                    <a:lnTo>
                      <a:pt x="381" y="6"/>
                    </a:lnTo>
                    <a:lnTo>
                      <a:pt x="311" y="23"/>
                    </a:lnTo>
                    <a:lnTo>
                      <a:pt x="246" y="51"/>
                    </a:lnTo>
                    <a:lnTo>
                      <a:pt x="186" y="88"/>
                    </a:lnTo>
                    <a:lnTo>
                      <a:pt x="133" y="133"/>
                    </a:lnTo>
                    <a:lnTo>
                      <a:pt x="88" y="186"/>
                    </a:lnTo>
                    <a:lnTo>
                      <a:pt x="51" y="246"/>
                    </a:lnTo>
                    <a:lnTo>
                      <a:pt x="23" y="311"/>
                    </a:lnTo>
                    <a:lnTo>
                      <a:pt x="6" y="381"/>
                    </a:lnTo>
                    <a:lnTo>
                      <a:pt x="0" y="454"/>
                    </a:lnTo>
                    <a:lnTo>
                      <a:pt x="6" y="528"/>
                    </a:lnTo>
                    <a:lnTo>
                      <a:pt x="23" y="598"/>
                    </a:lnTo>
                    <a:lnTo>
                      <a:pt x="51" y="663"/>
                    </a:lnTo>
                    <a:lnTo>
                      <a:pt x="88" y="723"/>
                    </a:lnTo>
                    <a:lnTo>
                      <a:pt x="133" y="776"/>
                    </a:lnTo>
                    <a:lnTo>
                      <a:pt x="186" y="821"/>
                    </a:lnTo>
                    <a:lnTo>
                      <a:pt x="246" y="858"/>
                    </a:lnTo>
                    <a:lnTo>
                      <a:pt x="311" y="886"/>
                    </a:lnTo>
                    <a:lnTo>
                      <a:pt x="381" y="903"/>
                    </a:lnTo>
                    <a:lnTo>
                      <a:pt x="455" y="909"/>
                    </a:lnTo>
                    <a:lnTo>
                      <a:pt x="528" y="903"/>
                    </a:lnTo>
                    <a:lnTo>
                      <a:pt x="598" y="886"/>
                    </a:lnTo>
                    <a:lnTo>
                      <a:pt x="663" y="858"/>
                    </a:lnTo>
                    <a:lnTo>
                      <a:pt x="723" y="821"/>
                    </a:lnTo>
                    <a:lnTo>
                      <a:pt x="776" y="776"/>
                    </a:lnTo>
                    <a:lnTo>
                      <a:pt x="821" y="723"/>
                    </a:lnTo>
                    <a:lnTo>
                      <a:pt x="858" y="663"/>
                    </a:lnTo>
                    <a:lnTo>
                      <a:pt x="886" y="598"/>
                    </a:lnTo>
                    <a:lnTo>
                      <a:pt x="903" y="528"/>
                    </a:lnTo>
                    <a:lnTo>
                      <a:pt x="909" y="454"/>
                    </a:lnTo>
                    <a:lnTo>
                      <a:pt x="903" y="381"/>
                    </a:lnTo>
                    <a:lnTo>
                      <a:pt x="886" y="311"/>
                    </a:lnTo>
                    <a:lnTo>
                      <a:pt x="858" y="246"/>
                    </a:lnTo>
                    <a:lnTo>
                      <a:pt x="821" y="186"/>
                    </a:lnTo>
                    <a:lnTo>
                      <a:pt x="776" y="133"/>
                    </a:lnTo>
                    <a:lnTo>
                      <a:pt x="723" y="88"/>
                    </a:lnTo>
                    <a:lnTo>
                      <a:pt x="663" y="51"/>
                    </a:lnTo>
                    <a:lnTo>
                      <a:pt x="598" y="23"/>
                    </a:lnTo>
                    <a:lnTo>
                      <a:pt x="528" y="6"/>
                    </a:lnTo>
                    <a:lnTo>
                      <a:pt x="45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23" name="Freeform 122"/>
              <p:cNvSpPr>
                <a:spLocks/>
              </p:cNvSpPr>
              <p:nvPr/>
            </p:nvSpPr>
            <p:spPr bwMode="auto">
              <a:xfrm>
                <a:off x="2727710" y="3040926"/>
                <a:ext cx="577215" cy="577215"/>
              </a:xfrm>
              <a:custGeom>
                <a:avLst/>
                <a:gdLst>
                  <a:gd name="T0" fmla="+- 0 5117 4208"/>
                  <a:gd name="T1" fmla="*/ T0 w 909"/>
                  <a:gd name="T2" fmla="+- 0 3985 3531"/>
                  <a:gd name="T3" fmla="*/ 3985 h 909"/>
                  <a:gd name="T4" fmla="+- 0 5111 4208"/>
                  <a:gd name="T5" fmla="*/ T4 w 909"/>
                  <a:gd name="T6" fmla="+- 0 4059 3531"/>
                  <a:gd name="T7" fmla="*/ 4059 h 909"/>
                  <a:gd name="T8" fmla="+- 0 5094 4208"/>
                  <a:gd name="T9" fmla="*/ T8 w 909"/>
                  <a:gd name="T10" fmla="+- 0 4129 3531"/>
                  <a:gd name="T11" fmla="*/ 4129 h 909"/>
                  <a:gd name="T12" fmla="+- 0 5066 4208"/>
                  <a:gd name="T13" fmla="*/ T12 w 909"/>
                  <a:gd name="T14" fmla="+- 0 4194 3531"/>
                  <a:gd name="T15" fmla="*/ 4194 h 909"/>
                  <a:gd name="T16" fmla="+- 0 5029 4208"/>
                  <a:gd name="T17" fmla="*/ T16 w 909"/>
                  <a:gd name="T18" fmla="+- 0 4254 3531"/>
                  <a:gd name="T19" fmla="*/ 4254 h 909"/>
                  <a:gd name="T20" fmla="+- 0 4984 4208"/>
                  <a:gd name="T21" fmla="*/ T20 w 909"/>
                  <a:gd name="T22" fmla="+- 0 4307 3531"/>
                  <a:gd name="T23" fmla="*/ 4307 h 909"/>
                  <a:gd name="T24" fmla="+- 0 4931 4208"/>
                  <a:gd name="T25" fmla="*/ T24 w 909"/>
                  <a:gd name="T26" fmla="+- 0 4352 3531"/>
                  <a:gd name="T27" fmla="*/ 4352 h 909"/>
                  <a:gd name="T28" fmla="+- 0 4871 4208"/>
                  <a:gd name="T29" fmla="*/ T28 w 909"/>
                  <a:gd name="T30" fmla="+- 0 4389 3531"/>
                  <a:gd name="T31" fmla="*/ 4389 h 909"/>
                  <a:gd name="T32" fmla="+- 0 4806 4208"/>
                  <a:gd name="T33" fmla="*/ T32 w 909"/>
                  <a:gd name="T34" fmla="+- 0 4417 3531"/>
                  <a:gd name="T35" fmla="*/ 4417 h 909"/>
                  <a:gd name="T36" fmla="+- 0 4736 4208"/>
                  <a:gd name="T37" fmla="*/ T36 w 909"/>
                  <a:gd name="T38" fmla="+- 0 4434 3531"/>
                  <a:gd name="T39" fmla="*/ 4434 h 909"/>
                  <a:gd name="T40" fmla="+- 0 4663 4208"/>
                  <a:gd name="T41" fmla="*/ T40 w 909"/>
                  <a:gd name="T42" fmla="+- 0 4440 3531"/>
                  <a:gd name="T43" fmla="*/ 4440 h 909"/>
                  <a:gd name="T44" fmla="+- 0 4589 4208"/>
                  <a:gd name="T45" fmla="*/ T44 w 909"/>
                  <a:gd name="T46" fmla="+- 0 4434 3531"/>
                  <a:gd name="T47" fmla="*/ 4434 h 909"/>
                  <a:gd name="T48" fmla="+- 0 4519 4208"/>
                  <a:gd name="T49" fmla="*/ T48 w 909"/>
                  <a:gd name="T50" fmla="+- 0 4417 3531"/>
                  <a:gd name="T51" fmla="*/ 4417 h 909"/>
                  <a:gd name="T52" fmla="+- 0 4454 4208"/>
                  <a:gd name="T53" fmla="*/ T52 w 909"/>
                  <a:gd name="T54" fmla="+- 0 4389 3531"/>
                  <a:gd name="T55" fmla="*/ 4389 h 909"/>
                  <a:gd name="T56" fmla="+- 0 4394 4208"/>
                  <a:gd name="T57" fmla="*/ T56 w 909"/>
                  <a:gd name="T58" fmla="+- 0 4352 3531"/>
                  <a:gd name="T59" fmla="*/ 4352 h 909"/>
                  <a:gd name="T60" fmla="+- 0 4341 4208"/>
                  <a:gd name="T61" fmla="*/ T60 w 909"/>
                  <a:gd name="T62" fmla="+- 0 4307 3531"/>
                  <a:gd name="T63" fmla="*/ 4307 h 909"/>
                  <a:gd name="T64" fmla="+- 0 4296 4208"/>
                  <a:gd name="T65" fmla="*/ T64 w 909"/>
                  <a:gd name="T66" fmla="+- 0 4254 3531"/>
                  <a:gd name="T67" fmla="*/ 4254 h 909"/>
                  <a:gd name="T68" fmla="+- 0 4259 4208"/>
                  <a:gd name="T69" fmla="*/ T68 w 909"/>
                  <a:gd name="T70" fmla="+- 0 4194 3531"/>
                  <a:gd name="T71" fmla="*/ 4194 h 909"/>
                  <a:gd name="T72" fmla="+- 0 4231 4208"/>
                  <a:gd name="T73" fmla="*/ T72 w 909"/>
                  <a:gd name="T74" fmla="+- 0 4129 3531"/>
                  <a:gd name="T75" fmla="*/ 4129 h 909"/>
                  <a:gd name="T76" fmla="+- 0 4214 4208"/>
                  <a:gd name="T77" fmla="*/ T76 w 909"/>
                  <a:gd name="T78" fmla="+- 0 4059 3531"/>
                  <a:gd name="T79" fmla="*/ 4059 h 909"/>
                  <a:gd name="T80" fmla="+- 0 4208 4208"/>
                  <a:gd name="T81" fmla="*/ T80 w 909"/>
                  <a:gd name="T82" fmla="+- 0 3985 3531"/>
                  <a:gd name="T83" fmla="*/ 3985 h 909"/>
                  <a:gd name="T84" fmla="+- 0 4214 4208"/>
                  <a:gd name="T85" fmla="*/ T84 w 909"/>
                  <a:gd name="T86" fmla="+- 0 3912 3531"/>
                  <a:gd name="T87" fmla="*/ 3912 h 909"/>
                  <a:gd name="T88" fmla="+- 0 4231 4208"/>
                  <a:gd name="T89" fmla="*/ T88 w 909"/>
                  <a:gd name="T90" fmla="+- 0 3842 3531"/>
                  <a:gd name="T91" fmla="*/ 3842 h 909"/>
                  <a:gd name="T92" fmla="+- 0 4259 4208"/>
                  <a:gd name="T93" fmla="*/ T92 w 909"/>
                  <a:gd name="T94" fmla="+- 0 3777 3531"/>
                  <a:gd name="T95" fmla="*/ 3777 h 909"/>
                  <a:gd name="T96" fmla="+- 0 4296 4208"/>
                  <a:gd name="T97" fmla="*/ T96 w 909"/>
                  <a:gd name="T98" fmla="+- 0 3717 3531"/>
                  <a:gd name="T99" fmla="*/ 3717 h 909"/>
                  <a:gd name="T100" fmla="+- 0 4341 4208"/>
                  <a:gd name="T101" fmla="*/ T100 w 909"/>
                  <a:gd name="T102" fmla="+- 0 3664 3531"/>
                  <a:gd name="T103" fmla="*/ 3664 h 909"/>
                  <a:gd name="T104" fmla="+- 0 4394 4208"/>
                  <a:gd name="T105" fmla="*/ T104 w 909"/>
                  <a:gd name="T106" fmla="+- 0 3619 3531"/>
                  <a:gd name="T107" fmla="*/ 3619 h 909"/>
                  <a:gd name="T108" fmla="+- 0 4454 4208"/>
                  <a:gd name="T109" fmla="*/ T108 w 909"/>
                  <a:gd name="T110" fmla="+- 0 3582 3531"/>
                  <a:gd name="T111" fmla="*/ 3582 h 909"/>
                  <a:gd name="T112" fmla="+- 0 4519 4208"/>
                  <a:gd name="T113" fmla="*/ T112 w 909"/>
                  <a:gd name="T114" fmla="+- 0 3554 3531"/>
                  <a:gd name="T115" fmla="*/ 3554 h 909"/>
                  <a:gd name="T116" fmla="+- 0 4589 4208"/>
                  <a:gd name="T117" fmla="*/ T116 w 909"/>
                  <a:gd name="T118" fmla="+- 0 3537 3531"/>
                  <a:gd name="T119" fmla="*/ 3537 h 909"/>
                  <a:gd name="T120" fmla="+- 0 4663 4208"/>
                  <a:gd name="T121" fmla="*/ T120 w 909"/>
                  <a:gd name="T122" fmla="+- 0 3531 3531"/>
                  <a:gd name="T123" fmla="*/ 3531 h 909"/>
                  <a:gd name="T124" fmla="+- 0 4736 4208"/>
                  <a:gd name="T125" fmla="*/ T124 w 909"/>
                  <a:gd name="T126" fmla="+- 0 3537 3531"/>
                  <a:gd name="T127" fmla="*/ 3537 h 909"/>
                  <a:gd name="T128" fmla="+- 0 4806 4208"/>
                  <a:gd name="T129" fmla="*/ T128 w 909"/>
                  <a:gd name="T130" fmla="+- 0 3554 3531"/>
                  <a:gd name="T131" fmla="*/ 3554 h 909"/>
                  <a:gd name="T132" fmla="+- 0 4871 4208"/>
                  <a:gd name="T133" fmla="*/ T132 w 909"/>
                  <a:gd name="T134" fmla="+- 0 3582 3531"/>
                  <a:gd name="T135" fmla="*/ 3582 h 909"/>
                  <a:gd name="T136" fmla="+- 0 4931 4208"/>
                  <a:gd name="T137" fmla="*/ T136 w 909"/>
                  <a:gd name="T138" fmla="+- 0 3619 3531"/>
                  <a:gd name="T139" fmla="*/ 3619 h 909"/>
                  <a:gd name="T140" fmla="+- 0 4984 4208"/>
                  <a:gd name="T141" fmla="*/ T140 w 909"/>
                  <a:gd name="T142" fmla="+- 0 3664 3531"/>
                  <a:gd name="T143" fmla="*/ 3664 h 909"/>
                  <a:gd name="T144" fmla="+- 0 5029 4208"/>
                  <a:gd name="T145" fmla="*/ T144 w 909"/>
                  <a:gd name="T146" fmla="+- 0 3717 3531"/>
                  <a:gd name="T147" fmla="*/ 3717 h 909"/>
                  <a:gd name="T148" fmla="+- 0 5066 4208"/>
                  <a:gd name="T149" fmla="*/ T148 w 909"/>
                  <a:gd name="T150" fmla="+- 0 3777 3531"/>
                  <a:gd name="T151" fmla="*/ 3777 h 909"/>
                  <a:gd name="T152" fmla="+- 0 5094 4208"/>
                  <a:gd name="T153" fmla="*/ T152 w 909"/>
                  <a:gd name="T154" fmla="+- 0 3842 3531"/>
                  <a:gd name="T155" fmla="*/ 3842 h 909"/>
                  <a:gd name="T156" fmla="+- 0 5111 4208"/>
                  <a:gd name="T157" fmla="*/ T156 w 909"/>
                  <a:gd name="T158" fmla="+- 0 3912 3531"/>
                  <a:gd name="T159" fmla="*/ 3912 h 909"/>
                  <a:gd name="T160" fmla="+- 0 5117 4208"/>
                  <a:gd name="T161" fmla="*/ T160 w 909"/>
                  <a:gd name="T162" fmla="+- 0 3985 3531"/>
                  <a:gd name="T163" fmla="*/ 3985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909" y="454"/>
                    </a:moveTo>
                    <a:lnTo>
                      <a:pt x="903" y="528"/>
                    </a:lnTo>
                    <a:lnTo>
                      <a:pt x="886" y="598"/>
                    </a:lnTo>
                    <a:lnTo>
                      <a:pt x="858" y="663"/>
                    </a:lnTo>
                    <a:lnTo>
                      <a:pt x="821" y="723"/>
                    </a:lnTo>
                    <a:lnTo>
                      <a:pt x="776" y="776"/>
                    </a:lnTo>
                    <a:lnTo>
                      <a:pt x="723" y="821"/>
                    </a:lnTo>
                    <a:lnTo>
                      <a:pt x="663" y="858"/>
                    </a:lnTo>
                    <a:lnTo>
                      <a:pt x="598" y="886"/>
                    </a:lnTo>
                    <a:lnTo>
                      <a:pt x="528" y="903"/>
                    </a:lnTo>
                    <a:lnTo>
                      <a:pt x="455" y="909"/>
                    </a:lnTo>
                    <a:lnTo>
                      <a:pt x="381" y="903"/>
                    </a:lnTo>
                    <a:lnTo>
                      <a:pt x="311" y="886"/>
                    </a:lnTo>
                    <a:lnTo>
                      <a:pt x="246" y="858"/>
                    </a:lnTo>
                    <a:lnTo>
                      <a:pt x="186" y="821"/>
                    </a:lnTo>
                    <a:lnTo>
                      <a:pt x="133" y="776"/>
                    </a:lnTo>
                    <a:lnTo>
                      <a:pt x="88" y="723"/>
                    </a:lnTo>
                    <a:lnTo>
                      <a:pt x="51" y="663"/>
                    </a:lnTo>
                    <a:lnTo>
                      <a:pt x="23" y="598"/>
                    </a:lnTo>
                    <a:lnTo>
                      <a:pt x="6" y="528"/>
                    </a:lnTo>
                    <a:lnTo>
                      <a:pt x="0" y="454"/>
                    </a:lnTo>
                    <a:lnTo>
                      <a:pt x="6" y="381"/>
                    </a:lnTo>
                    <a:lnTo>
                      <a:pt x="23" y="311"/>
                    </a:lnTo>
                    <a:lnTo>
                      <a:pt x="51" y="246"/>
                    </a:lnTo>
                    <a:lnTo>
                      <a:pt x="88" y="186"/>
                    </a:lnTo>
                    <a:lnTo>
                      <a:pt x="133" y="133"/>
                    </a:lnTo>
                    <a:lnTo>
                      <a:pt x="186" y="88"/>
                    </a:lnTo>
                    <a:lnTo>
                      <a:pt x="246" y="51"/>
                    </a:lnTo>
                    <a:lnTo>
                      <a:pt x="311" y="23"/>
                    </a:lnTo>
                    <a:lnTo>
                      <a:pt x="381" y="6"/>
                    </a:lnTo>
                    <a:lnTo>
                      <a:pt x="455" y="0"/>
                    </a:lnTo>
                    <a:lnTo>
                      <a:pt x="528" y="6"/>
                    </a:lnTo>
                    <a:lnTo>
                      <a:pt x="598" y="23"/>
                    </a:lnTo>
                    <a:lnTo>
                      <a:pt x="663" y="51"/>
                    </a:lnTo>
                    <a:lnTo>
                      <a:pt x="723" y="88"/>
                    </a:lnTo>
                    <a:lnTo>
                      <a:pt x="776" y="133"/>
                    </a:lnTo>
                    <a:lnTo>
                      <a:pt x="821" y="186"/>
                    </a:lnTo>
                    <a:lnTo>
                      <a:pt x="858" y="246"/>
                    </a:lnTo>
                    <a:lnTo>
                      <a:pt x="886" y="311"/>
                    </a:lnTo>
                    <a:lnTo>
                      <a:pt x="903" y="381"/>
                    </a:lnTo>
                    <a:lnTo>
                      <a:pt x="909" y="454"/>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24" name="AutoShape 10"/>
              <p:cNvSpPr>
                <a:spLocks/>
              </p:cNvSpPr>
              <p:nvPr/>
            </p:nvSpPr>
            <p:spPr bwMode="auto">
              <a:xfrm>
                <a:off x="2817245" y="3149511"/>
                <a:ext cx="397510" cy="360045"/>
              </a:xfrm>
              <a:custGeom>
                <a:avLst/>
                <a:gdLst>
                  <a:gd name="T0" fmla="+- 0 4605 4350"/>
                  <a:gd name="T1" fmla="*/ T0 w 626"/>
                  <a:gd name="T2" fmla="+- 0 4179 3702"/>
                  <a:gd name="T3" fmla="*/ 4179 h 567"/>
                  <a:gd name="T4" fmla="+- 0 4603 4350"/>
                  <a:gd name="T5" fmla="*/ T4 w 626"/>
                  <a:gd name="T6" fmla="+- 0 4242 3702"/>
                  <a:gd name="T7" fmla="*/ 4242 h 567"/>
                  <a:gd name="T8" fmla="+- 0 4537 4350"/>
                  <a:gd name="T9" fmla="*/ T8 w 626"/>
                  <a:gd name="T10" fmla="+- 0 4251 3702"/>
                  <a:gd name="T11" fmla="*/ 4251 h 567"/>
                  <a:gd name="T12" fmla="+- 0 4788 4350"/>
                  <a:gd name="T13" fmla="*/ T12 w 626"/>
                  <a:gd name="T14" fmla="+- 0 4269 3702"/>
                  <a:gd name="T15" fmla="*/ 4269 h 567"/>
                  <a:gd name="T16" fmla="+- 0 4747 4350"/>
                  <a:gd name="T17" fmla="*/ T16 w 626"/>
                  <a:gd name="T18" fmla="+- 0 4240 3702"/>
                  <a:gd name="T19" fmla="*/ 4240 h 567"/>
                  <a:gd name="T20" fmla="+- 0 4729 4350"/>
                  <a:gd name="T21" fmla="*/ T20 w 626"/>
                  <a:gd name="T22" fmla="+- 0 4190 3702"/>
                  <a:gd name="T23" fmla="*/ 4190 h 567"/>
                  <a:gd name="T24" fmla="+- 0 4939 4350"/>
                  <a:gd name="T25" fmla="*/ T24 w 626"/>
                  <a:gd name="T26" fmla="+- 0 3702 3702"/>
                  <a:gd name="T27" fmla="*/ 3702 h 567"/>
                  <a:gd name="T28" fmla="+- 0 4380 4350"/>
                  <a:gd name="T29" fmla="*/ T28 w 626"/>
                  <a:gd name="T30" fmla="+- 0 3705 3702"/>
                  <a:gd name="T31" fmla="*/ 3705 h 567"/>
                  <a:gd name="T32" fmla="+- 0 4354 4350"/>
                  <a:gd name="T33" fmla="*/ T32 w 626"/>
                  <a:gd name="T34" fmla="+- 0 3724 3702"/>
                  <a:gd name="T35" fmla="*/ 3724 h 567"/>
                  <a:gd name="T36" fmla="+- 0 4350 4350"/>
                  <a:gd name="T37" fmla="*/ T36 w 626"/>
                  <a:gd name="T38" fmla="+- 0 4126 3702"/>
                  <a:gd name="T39" fmla="*/ 4126 h 567"/>
                  <a:gd name="T40" fmla="+- 0 4365 4350"/>
                  <a:gd name="T41" fmla="*/ T40 w 626"/>
                  <a:gd name="T42" fmla="+- 0 4161 3702"/>
                  <a:gd name="T43" fmla="*/ 4161 h 567"/>
                  <a:gd name="T44" fmla="+- 0 4397 4350"/>
                  <a:gd name="T45" fmla="*/ T44 w 626"/>
                  <a:gd name="T46" fmla="+- 0 4179 3702"/>
                  <a:gd name="T47" fmla="*/ 4179 h 567"/>
                  <a:gd name="T48" fmla="+- 0 4954 4350"/>
                  <a:gd name="T49" fmla="*/ T48 w 626"/>
                  <a:gd name="T50" fmla="+- 0 4174 3702"/>
                  <a:gd name="T51" fmla="*/ 4174 h 567"/>
                  <a:gd name="T52" fmla="+- 0 4968 4350"/>
                  <a:gd name="T53" fmla="*/ T52 w 626"/>
                  <a:gd name="T54" fmla="+- 0 4155 3702"/>
                  <a:gd name="T55" fmla="*/ 4155 h 567"/>
                  <a:gd name="T56" fmla="+- 0 4657 4350"/>
                  <a:gd name="T57" fmla="*/ T56 w 626"/>
                  <a:gd name="T58" fmla="+- 0 4153 3702"/>
                  <a:gd name="T59" fmla="*/ 4153 h 567"/>
                  <a:gd name="T60" fmla="+- 0 4641 4350"/>
                  <a:gd name="T61" fmla="*/ T60 w 626"/>
                  <a:gd name="T62" fmla="+- 0 4137 3702"/>
                  <a:gd name="T63" fmla="*/ 4137 h 567"/>
                  <a:gd name="T64" fmla="+- 0 4641 4350"/>
                  <a:gd name="T65" fmla="*/ T64 w 626"/>
                  <a:gd name="T66" fmla="+- 0 4114 3702"/>
                  <a:gd name="T67" fmla="*/ 4114 h 567"/>
                  <a:gd name="T68" fmla="+- 0 4657 4350"/>
                  <a:gd name="T69" fmla="*/ T68 w 626"/>
                  <a:gd name="T70" fmla="+- 0 4099 3702"/>
                  <a:gd name="T71" fmla="*/ 4099 h 567"/>
                  <a:gd name="T72" fmla="+- 0 4975 4350"/>
                  <a:gd name="T73" fmla="*/ T72 w 626"/>
                  <a:gd name="T74" fmla="+- 0 4096 3702"/>
                  <a:gd name="T75" fmla="*/ 4096 h 567"/>
                  <a:gd name="T76" fmla="+- 0 4388 4350"/>
                  <a:gd name="T77" fmla="*/ T76 w 626"/>
                  <a:gd name="T78" fmla="+- 0 4064 3702"/>
                  <a:gd name="T79" fmla="*/ 4064 h 567"/>
                  <a:gd name="T80" fmla="+- 0 4975 4350"/>
                  <a:gd name="T81" fmla="*/ T80 w 626"/>
                  <a:gd name="T82" fmla="+- 0 3741 3702"/>
                  <a:gd name="T83" fmla="*/ 3741 h 567"/>
                  <a:gd name="T84" fmla="+- 0 4973 4350"/>
                  <a:gd name="T85" fmla="*/ T84 w 626"/>
                  <a:gd name="T86" fmla="+- 0 3724 3702"/>
                  <a:gd name="T87" fmla="*/ 3724 h 567"/>
                  <a:gd name="T88" fmla="+- 0 4954 4350"/>
                  <a:gd name="T89" fmla="*/ T88 w 626"/>
                  <a:gd name="T90" fmla="+- 0 3705 3702"/>
                  <a:gd name="T91" fmla="*/ 3705 h 567"/>
                  <a:gd name="T92" fmla="+- 0 4975 4350"/>
                  <a:gd name="T93" fmla="*/ T92 w 626"/>
                  <a:gd name="T94" fmla="+- 0 4096 3702"/>
                  <a:gd name="T95" fmla="*/ 4096 h 567"/>
                  <a:gd name="T96" fmla="+- 0 4680 4350"/>
                  <a:gd name="T97" fmla="*/ T96 w 626"/>
                  <a:gd name="T98" fmla="+- 0 4099 3702"/>
                  <a:gd name="T99" fmla="*/ 4099 h 567"/>
                  <a:gd name="T100" fmla="+- 0 4695 4350"/>
                  <a:gd name="T101" fmla="*/ T100 w 626"/>
                  <a:gd name="T102" fmla="+- 0 4114 3702"/>
                  <a:gd name="T103" fmla="*/ 4114 h 567"/>
                  <a:gd name="T104" fmla="+- 0 4695 4350"/>
                  <a:gd name="T105" fmla="*/ T104 w 626"/>
                  <a:gd name="T106" fmla="+- 0 4137 3702"/>
                  <a:gd name="T107" fmla="*/ 4137 h 567"/>
                  <a:gd name="T108" fmla="+- 0 4680 4350"/>
                  <a:gd name="T109" fmla="*/ T108 w 626"/>
                  <a:gd name="T110" fmla="+- 0 4153 3702"/>
                  <a:gd name="T111" fmla="*/ 4153 h 567"/>
                  <a:gd name="T112" fmla="+- 0 4968 4350"/>
                  <a:gd name="T113" fmla="*/ T112 w 626"/>
                  <a:gd name="T114" fmla="+- 0 4155 3702"/>
                  <a:gd name="T115" fmla="*/ 4155 h 567"/>
                  <a:gd name="T116" fmla="+- 0 4975 4350"/>
                  <a:gd name="T117" fmla="*/ T116 w 626"/>
                  <a:gd name="T118" fmla="+- 0 4126 3702"/>
                  <a:gd name="T119" fmla="*/ 4126 h 567"/>
                  <a:gd name="T120" fmla="+- 0 4975 4350"/>
                  <a:gd name="T121" fmla="*/ T120 w 626"/>
                  <a:gd name="T122" fmla="+- 0 3741 3702"/>
                  <a:gd name="T123" fmla="*/ 3741 h 567"/>
                  <a:gd name="T124" fmla="+- 0 4933 4350"/>
                  <a:gd name="T125" fmla="*/ T124 w 626"/>
                  <a:gd name="T126" fmla="+- 0 4064 3702"/>
                  <a:gd name="T127" fmla="*/ 4064 h 567"/>
                  <a:gd name="T128" fmla="+- 0 4975 4350"/>
                  <a:gd name="T129" fmla="*/ T128 w 626"/>
                  <a:gd name="T130" fmla="+- 0 3741 3702"/>
                  <a:gd name="T131" fmla="*/ 3741 h 5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626" h="567">
                    <a:moveTo>
                      <a:pt x="381" y="477"/>
                    </a:moveTo>
                    <a:lnTo>
                      <a:pt x="255" y="477"/>
                    </a:lnTo>
                    <a:lnTo>
                      <a:pt x="259" y="519"/>
                    </a:lnTo>
                    <a:lnTo>
                      <a:pt x="253" y="540"/>
                    </a:lnTo>
                    <a:lnTo>
                      <a:pt x="231" y="548"/>
                    </a:lnTo>
                    <a:lnTo>
                      <a:pt x="187" y="549"/>
                    </a:lnTo>
                    <a:lnTo>
                      <a:pt x="187" y="567"/>
                    </a:lnTo>
                    <a:lnTo>
                      <a:pt x="438" y="567"/>
                    </a:lnTo>
                    <a:lnTo>
                      <a:pt x="438" y="549"/>
                    </a:lnTo>
                    <a:lnTo>
                      <a:pt x="397" y="538"/>
                    </a:lnTo>
                    <a:lnTo>
                      <a:pt x="381" y="513"/>
                    </a:lnTo>
                    <a:lnTo>
                      <a:pt x="379" y="488"/>
                    </a:lnTo>
                    <a:lnTo>
                      <a:pt x="381" y="477"/>
                    </a:lnTo>
                    <a:close/>
                    <a:moveTo>
                      <a:pt x="589" y="0"/>
                    </a:moveTo>
                    <a:lnTo>
                      <a:pt x="47" y="0"/>
                    </a:lnTo>
                    <a:lnTo>
                      <a:pt x="30" y="3"/>
                    </a:lnTo>
                    <a:lnTo>
                      <a:pt x="15" y="11"/>
                    </a:lnTo>
                    <a:lnTo>
                      <a:pt x="4" y="22"/>
                    </a:lnTo>
                    <a:lnTo>
                      <a:pt x="0" y="38"/>
                    </a:lnTo>
                    <a:lnTo>
                      <a:pt x="0" y="424"/>
                    </a:lnTo>
                    <a:lnTo>
                      <a:pt x="4" y="441"/>
                    </a:lnTo>
                    <a:lnTo>
                      <a:pt x="15" y="459"/>
                    </a:lnTo>
                    <a:lnTo>
                      <a:pt x="30" y="472"/>
                    </a:lnTo>
                    <a:lnTo>
                      <a:pt x="47" y="477"/>
                    </a:lnTo>
                    <a:lnTo>
                      <a:pt x="589" y="477"/>
                    </a:lnTo>
                    <a:lnTo>
                      <a:pt x="604" y="472"/>
                    </a:lnTo>
                    <a:lnTo>
                      <a:pt x="616" y="459"/>
                    </a:lnTo>
                    <a:lnTo>
                      <a:pt x="618" y="453"/>
                    </a:lnTo>
                    <a:lnTo>
                      <a:pt x="318" y="453"/>
                    </a:lnTo>
                    <a:lnTo>
                      <a:pt x="307" y="451"/>
                    </a:lnTo>
                    <a:lnTo>
                      <a:pt x="297" y="445"/>
                    </a:lnTo>
                    <a:lnTo>
                      <a:pt x="291" y="435"/>
                    </a:lnTo>
                    <a:lnTo>
                      <a:pt x="289" y="424"/>
                    </a:lnTo>
                    <a:lnTo>
                      <a:pt x="291" y="412"/>
                    </a:lnTo>
                    <a:lnTo>
                      <a:pt x="297" y="403"/>
                    </a:lnTo>
                    <a:lnTo>
                      <a:pt x="307" y="397"/>
                    </a:lnTo>
                    <a:lnTo>
                      <a:pt x="318" y="394"/>
                    </a:lnTo>
                    <a:lnTo>
                      <a:pt x="625" y="394"/>
                    </a:lnTo>
                    <a:lnTo>
                      <a:pt x="625" y="362"/>
                    </a:lnTo>
                    <a:lnTo>
                      <a:pt x="38" y="362"/>
                    </a:lnTo>
                    <a:lnTo>
                      <a:pt x="38" y="39"/>
                    </a:lnTo>
                    <a:lnTo>
                      <a:pt x="625" y="39"/>
                    </a:lnTo>
                    <a:lnTo>
                      <a:pt x="625" y="38"/>
                    </a:lnTo>
                    <a:lnTo>
                      <a:pt x="623" y="22"/>
                    </a:lnTo>
                    <a:lnTo>
                      <a:pt x="616" y="11"/>
                    </a:lnTo>
                    <a:lnTo>
                      <a:pt x="604" y="3"/>
                    </a:lnTo>
                    <a:lnTo>
                      <a:pt x="589" y="0"/>
                    </a:lnTo>
                    <a:close/>
                    <a:moveTo>
                      <a:pt x="625" y="394"/>
                    </a:moveTo>
                    <a:lnTo>
                      <a:pt x="318" y="394"/>
                    </a:lnTo>
                    <a:lnTo>
                      <a:pt x="330" y="397"/>
                    </a:lnTo>
                    <a:lnTo>
                      <a:pt x="339" y="403"/>
                    </a:lnTo>
                    <a:lnTo>
                      <a:pt x="345" y="412"/>
                    </a:lnTo>
                    <a:lnTo>
                      <a:pt x="348" y="424"/>
                    </a:lnTo>
                    <a:lnTo>
                      <a:pt x="345" y="435"/>
                    </a:lnTo>
                    <a:lnTo>
                      <a:pt x="339" y="445"/>
                    </a:lnTo>
                    <a:lnTo>
                      <a:pt x="330" y="451"/>
                    </a:lnTo>
                    <a:lnTo>
                      <a:pt x="318" y="453"/>
                    </a:lnTo>
                    <a:lnTo>
                      <a:pt x="618" y="453"/>
                    </a:lnTo>
                    <a:lnTo>
                      <a:pt x="623" y="441"/>
                    </a:lnTo>
                    <a:lnTo>
                      <a:pt x="625" y="424"/>
                    </a:lnTo>
                    <a:lnTo>
                      <a:pt x="625" y="394"/>
                    </a:lnTo>
                    <a:close/>
                    <a:moveTo>
                      <a:pt x="625" y="39"/>
                    </a:moveTo>
                    <a:lnTo>
                      <a:pt x="583" y="39"/>
                    </a:lnTo>
                    <a:lnTo>
                      <a:pt x="583" y="362"/>
                    </a:lnTo>
                    <a:lnTo>
                      <a:pt x="625" y="362"/>
                    </a:lnTo>
                    <a:lnTo>
                      <a:pt x="625" y="39"/>
                    </a:lnTo>
                    <a:close/>
                  </a:path>
                </a:pathLst>
              </a:custGeom>
              <a:solidFill>
                <a:srgbClr val="346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25" name="Rectangle 124"/>
              <p:cNvSpPr/>
              <p:nvPr/>
            </p:nvSpPr>
            <p:spPr>
              <a:xfrm>
                <a:off x="2324440" y="3650526"/>
                <a:ext cx="1409360" cy="507831"/>
              </a:xfrm>
              <a:prstGeom prst="rect">
                <a:avLst/>
              </a:prstGeom>
            </p:spPr>
            <p:txBody>
              <a:bodyPr wrap="none">
                <a:spAutoFit/>
              </a:bodyPr>
              <a:lstStyle/>
              <a:p>
                <a:pPr algn="ctr"/>
                <a:r>
                  <a:rPr lang="en-US" sz="900" dirty="0">
                    <a:solidFill>
                      <a:srgbClr val="FFFFFF"/>
                    </a:solidFill>
                    <a:latin typeface="Arial" pitchFamily="34" charset="0"/>
                  </a:rPr>
                  <a:t>Centralized Information </a:t>
                </a:r>
                <a:endParaRPr lang="en-US" sz="900" dirty="0" smtClean="0">
                  <a:solidFill>
                    <a:srgbClr val="FFFFFF"/>
                  </a:solidFill>
                  <a:latin typeface="Arial" pitchFamily="34" charset="0"/>
                </a:endParaRPr>
              </a:p>
              <a:p>
                <a:pPr algn="ctr"/>
                <a:r>
                  <a:rPr lang="en-US" sz="900" dirty="0" smtClean="0">
                    <a:solidFill>
                      <a:srgbClr val="FFFFFF"/>
                    </a:solidFill>
                    <a:latin typeface="Arial" pitchFamily="34" charset="0"/>
                  </a:rPr>
                  <a:t>Warehouse </a:t>
                </a:r>
              </a:p>
              <a:p>
                <a:pPr algn="ctr"/>
                <a:r>
                  <a:rPr lang="en-US" sz="900" dirty="0" smtClean="0">
                    <a:solidFill>
                      <a:srgbClr val="FFFFFF"/>
                    </a:solidFill>
                    <a:latin typeface="Arial" pitchFamily="34" charset="0"/>
                  </a:rPr>
                  <a:t>(</a:t>
                </a:r>
                <a:r>
                  <a:rPr lang="en-US" sz="900" dirty="0">
                    <a:solidFill>
                      <a:srgbClr val="FFFFFF"/>
                    </a:solidFill>
                    <a:latin typeface="Arial" pitchFamily="34" charset="0"/>
                  </a:rPr>
                  <a:t>CW) </a:t>
                </a:r>
              </a:p>
            </p:txBody>
          </p:sp>
        </p:grpSp>
        <p:grpSp>
          <p:nvGrpSpPr>
            <p:cNvPr id="49" name="Group 48"/>
            <p:cNvGrpSpPr/>
            <p:nvPr/>
          </p:nvGrpSpPr>
          <p:grpSpPr>
            <a:xfrm>
              <a:off x="3525410" y="3976300"/>
              <a:ext cx="1326004" cy="1052900"/>
              <a:chOff x="3762265" y="2057400"/>
              <a:chExt cx="1326004" cy="1052900"/>
            </a:xfrm>
          </p:grpSpPr>
          <p:pic>
            <p:nvPicPr>
              <p:cNvPr id="115"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9875" y="2057400"/>
                <a:ext cx="881380" cy="88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Freeform 12"/>
              <p:cNvSpPr>
                <a:spLocks/>
              </p:cNvSpPr>
              <p:nvPr/>
            </p:nvSpPr>
            <p:spPr bwMode="auto">
              <a:xfrm>
                <a:off x="4140835" y="2118360"/>
                <a:ext cx="577215" cy="577215"/>
              </a:xfrm>
              <a:custGeom>
                <a:avLst/>
                <a:gdLst>
                  <a:gd name="T0" fmla="+- 0 6005 5551"/>
                  <a:gd name="T1" fmla="*/ T0 w 909"/>
                  <a:gd name="T2" fmla="+- 0 3922 3922"/>
                  <a:gd name="T3" fmla="*/ 3922 h 909"/>
                  <a:gd name="T4" fmla="+- 0 5931 5551"/>
                  <a:gd name="T5" fmla="*/ T4 w 909"/>
                  <a:gd name="T6" fmla="+- 0 3928 3922"/>
                  <a:gd name="T7" fmla="*/ 3928 h 909"/>
                  <a:gd name="T8" fmla="+- 0 5862 5551"/>
                  <a:gd name="T9" fmla="*/ T8 w 909"/>
                  <a:gd name="T10" fmla="+- 0 3945 3922"/>
                  <a:gd name="T11" fmla="*/ 3945 h 909"/>
                  <a:gd name="T12" fmla="+- 0 5796 5551"/>
                  <a:gd name="T13" fmla="*/ T12 w 909"/>
                  <a:gd name="T14" fmla="+- 0 3973 3922"/>
                  <a:gd name="T15" fmla="*/ 3973 h 909"/>
                  <a:gd name="T16" fmla="+- 0 5737 5551"/>
                  <a:gd name="T17" fmla="*/ T16 w 909"/>
                  <a:gd name="T18" fmla="+- 0 4010 3922"/>
                  <a:gd name="T19" fmla="*/ 4010 h 909"/>
                  <a:gd name="T20" fmla="+- 0 5684 5551"/>
                  <a:gd name="T21" fmla="*/ T20 w 909"/>
                  <a:gd name="T22" fmla="+- 0 4055 3922"/>
                  <a:gd name="T23" fmla="*/ 4055 h 909"/>
                  <a:gd name="T24" fmla="+- 0 5638 5551"/>
                  <a:gd name="T25" fmla="*/ T24 w 909"/>
                  <a:gd name="T26" fmla="+- 0 4108 3922"/>
                  <a:gd name="T27" fmla="*/ 4108 h 909"/>
                  <a:gd name="T28" fmla="+- 0 5601 5551"/>
                  <a:gd name="T29" fmla="*/ T28 w 909"/>
                  <a:gd name="T30" fmla="+- 0 4168 3922"/>
                  <a:gd name="T31" fmla="*/ 4168 h 909"/>
                  <a:gd name="T32" fmla="+- 0 5574 5551"/>
                  <a:gd name="T33" fmla="*/ T32 w 909"/>
                  <a:gd name="T34" fmla="+- 0 4233 3922"/>
                  <a:gd name="T35" fmla="*/ 4233 h 909"/>
                  <a:gd name="T36" fmla="+- 0 5557 5551"/>
                  <a:gd name="T37" fmla="*/ T36 w 909"/>
                  <a:gd name="T38" fmla="+- 0 4303 3922"/>
                  <a:gd name="T39" fmla="*/ 4303 h 909"/>
                  <a:gd name="T40" fmla="+- 0 5551 5551"/>
                  <a:gd name="T41" fmla="*/ T40 w 909"/>
                  <a:gd name="T42" fmla="+- 0 4376 3922"/>
                  <a:gd name="T43" fmla="*/ 4376 h 909"/>
                  <a:gd name="T44" fmla="+- 0 5557 5551"/>
                  <a:gd name="T45" fmla="*/ T44 w 909"/>
                  <a:gd name="T46" fmla="+- 0 4450 3922"/>
                  <a:gd name="T47" fmla="*/ 4450 h 909"/>
                  <a:gd name="T48" fmla="+- 0 5574 5551"/>
                  <a:gd name="T49" fmla="*/ T48 w 909"/>
                  <a:gd name="T50" fmla="+- 0 4520 3922"/>
                  <a:gd name="T51" fmla="*/ 4520 h 909"/>
                  <a:gd name="T52" fmla="+- 0 5601 5551"/>
                  <a:gd name="T53" fmla="*/ T52 w 909"/>
                  <a:gd name="T54" fmla="+- 0 4585 3922"/>
                  <a:gd name="T55" fmla="*/ 4585 h 909"/>
                  <a:gd name="T56" fmla="+- 0 5638 5551"/>
                  <a:gd name="T57" fmla="*/ T56 w 909"/>
                  <a:gd name="T58" fmla="+- 0 4645 3922"/>
                  <a:gd name="T59" fmla="*/ 4645 h 909"/>
                  <a:gd name="T60" fmla="+- 0 5684 5551"/>
                  <a:gd name="T61" fmla="*/ T60 w 909"/>
                  <a:gd name="T62" fmla="+- 0 4698 3922"/>
                  <a:gd name="T63" fmla="*/ 4698 h 909"/>
                  <a:gd name="T64" fmla="+- 0 5737 5551"/>
                  <a:gd name="T65" fmla="*/ T64 w 909"/>
                  <a:gd name="T66" fmla="+- 0 4743 3922"/>
                  <a:gd name="T67" fmla="*/ 4743 h 909"/>
                  <a:gd name="T68" fmla="+- 0 5796 5551"/>
                  <a:gd name="T69" fmla="*/ T68 w 909"/>
                  <a:gd name="T70" fmla="+- 0 4780 3922"/>
                  <a:gd name="T71" fmla="*/ 4780 h 909"/>
                  <a:gd name="T72" fmla="+- 0 5862 5551"/>
                  <a:gd name="T73" fmla="*/ T72 w 909"/>
                  <a:gd name="T74" fmla="+- 0 4808 3922"/>
                  <a:gd name="T75" fmla="*/ 4808 h 909"/>
                  <a:gd name="T76" fmla="+- 0 5931 5551"/>
                  <a:gd name="T77" fmla="*/ T76 w 909"/>
                  <a:gd name="T78" fmla="+- 0 4825 3922"/>
                  <a:gd name="T79" fmla="*/ 4825 h 909"/>
                  <a:gd name="T80" fmla="+- 0 6005 5551"/>
                  <a:gd name="T81" fmla="*/ T80 w 909"/>
                  <a:gd name="T82" fmla="+- 0 4831 3922"/>
                  <a:gd name="T83" fmla="*/ 4831 h 909"/>
                  <a:gd name="T84" fmla="+- 0 6079 5551"/>
                  <a:gd name="T85" fmla="*/ T84 w 909"/>
                  <a:gd name="T86" fmla="+- 0 4825 3922"/>
                  <a:gd name="T87" fmla="*/ 4825 h 909"/>
                  <a:gd name="T88" fmla="+- 0 6149 5551"/>
                  <a:gd name="T89" fmla="*/ T88 w 909"/>
                  <a:gd name="T90" fmla="+- 0 4808 3922"/>
                  <a:gd name="T91" fmla="*/ 4808 h 909"/>
                  <a:gd name="T92" fmla="+- 0 6214 5551"/>
                  <a:gd name="T93" fmla="*/ T92 w 909"/>
                  <a:gd name="T94" fmla="+- 0 4780 3922"/>
                  <a:gd name="T95" fmla="*/ 4780 h 909"/>
                  <a:gd name="T96" fmla="+- 0 6274 5551"/>
                  <a:gd name="T97" fmla="*/ T96 w 909"/>
                  <a:gd name="T98" fmla="+- 0 4743 3922"/>
                  <a:gd name="T99" fmla="*/ 4743 h 909"/>
                  <a:gd name="T100" fmla="+- 0 6327 5551"/>
                  <a:gd name="T101" fmla="*/ T100 w 909"/>
                  <a:gd name="T102" fmla="+- 0 4698 3922"/>
                  <a:gd name="T103" fmla="*/ 4698 h 909"/>
                  <a:gd name="T104" fmla="+- 0 6372 5551"/>
                  <a:gd name="T105" fmla="*/ T104 w 909"/>
                  <a:gd name="T106" fmla="+- 0 4645 3922"/>
                  <a:gd name="T107" fmla="*/ 4645 h 909"/>
                  <a:gd name="T108" fmla="+- 0 6409 5551"/>
                  <a:gd name="T109" fmla="*/ T108 w 909"/>
                  <a:gd name="T110" fmla="+- 0 4585 3922"/>
                  <a:gd name="T111" fmla="*/ 4585 h 909"/>
                  <a:gd name="T112" fmla="+- 0 6436 5551"/>
                  <a:gd name="T113" fmla="*/ T112 w 909"/>
                  <a:gd name="T114" fmla="+- 0 4520 3922"/>
                  <a:gd name="T115" fmla="*/ 4520 h 909"/>
                  <a:gd name="T116" fmla="+- 0 6454 5551"/>
                  <a:gd name="T117" fmla="*/ T116 w 909"/>
                  <a:gd name="T118" fmla="+- 0 4450 3922"/>
                  <a:gd name="T119" fmla="*/ 4450 h 909"/>
                  <a:gd name="T120" fmla="+- 0 6460 5551"/>
                  <a:gd name="T121" fmla="*/ T120 w 909"/>
                  <a:gd name="T122" fmla="+- 0 4376 3922"/>
                  <a:gd name="T123" fmla="*/ 4376 h 909"/>
                  <a:gd name="T124" fmla="+- 0 6454 5551"/>
                  <a:gd name="T125" fmla="*/ T124 w 909"/>
                  <a:gd name="T126" fmla="+- 0 4303 3922"/>
                  <a:gd name="T127" fmla="*/ 4303 h 909"/>
                  <a:gd name="T128" fmla="+- 0 6436 5551"/>
                  <a:gd name="T129" fmla="*/ T128 w 909"/>
                  <a:gd name="T130" fmla="+- 0 4233 3922"/>
                  <a:gd name="T131" fmla="*/ 4233 h 909"/>
                  <a:gd name="T132" fmla="+- 0 6409 5551"/>
                  <a:gd name="T133" fmla="*/ T132 w 909"/>
                  <a:gd name="T134" fmla="+- 0 4168 3922"/>
                  <a:gd name="T135" fmla="*/ 4168 h 909"/>
                  <a:gd name="T136" fmla="+- 0 6372 5551"/>
                  <a:gd name="T137" fmla="*/ T136 w 909"/>
                  <a:gd name="T138" fmla="+- 0 4108 3922"/>
                  <a:gd name="T139" fmla="*/ 4108 h 909"/>
                  <a:gd name="T140" fmla="+- 0 6327 5551"/>
                  <a:gd name="T141" fmla="*/ T140 w 909"/>
                  <a:gd name="T142" fmla="+- 0 4055 3922"/>
                  <a:gd name="T143" fmla="*/ 4055 h 909"/>
                  <a:gd name="T144" fmla="+- 0 6274 5551"/>
                  <a:gd name="T145" fmla="*/ T144 w 909"/>
                  <a:gd name="T146" fmla="+- 0 4010 3922"/>
                  <a:gd name="T147" fmla="*/ 4010 h 909"/>
                  <a:gd name="T148" fmla="+- 0 6214 5551"/>
                  <a:gd name="T149" fmla="*/ T148 w 909"/>
                  <a:gd name="T150" fmla="+- 0 3973 3922"/>
                  <a:gd name="T151" fmla="*/ 3973 h 909"/>
                  <a:gd name="T152" fmla="+- 0 6149 5551"/>
                  <a:gd name="T153" fmla="*/ T152 w 909"/>
                  <a:gd name="T154" fmla="+- 0 3945 3922"/>
                  <a:gd name="T155" fmla="*/ 3945 h 909"/>
                  <a:gd name="T156" fmla="+- 0 6079 5551"/>
                  <a:gd name="T157" fmla="*/ T156 w 909"/>
                  <a:gd name="T158" fmla="+- 0 3928 3922"/>
                  <a:gd name="T159" fmla="*/ 3928 h 909"/>
                  <a:gd name="T160" fmla="+- 0 6005 5551"/>
                  <a:gd name="T161" fmla="*/ T160 w 909"/>
                  <a:gd name="T162" fmla="+- 0 3922 3922"/>
                  <a:gd name="T163" fmla="*/ 3922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454" y="0"/>
                    </a:moveTo>
                    <a:lnTo>
                      <a:pt x="380" y="6"/>
                    </a:lnTo>
                    <a:lnTo>
                      <a:pt x="311" y="23"/>
                    </a:lnTo>
                    <a:lnTo>
                      <a:pt x="245" y="51"/>
                    </a:lnTo>
                    <a:lnTo>
                      <a:pt x="186" y="88"/>
                    </a:lnTo>
                    <a:lnTo>
                      <a:pt x="133" y="133"/>
                    </a:lnTo>
                    <a:lnTo>
                      <a:pt x="87" y="186"/>
                    </a:lnTo>
                    <a:lnTo>
                      <a:pt x="50" y="246"/>
                    </a:lnTo>
                    <a:lnTo>
                      <a:pt x="23" y="311"/>
                    </a:lnTo>
                    <a:lnTo>
                      <a:pt x="6" y="381"/>
                    </a:lnTo>
                    <a:lnTo>
                      <a:pt x="0" y="454"/>
                    </a:lnTo>
                    <a:lnTo>
                      <a:pt x="6" y="528"/>
                    </a:lnTo>
                    <a:lnTo>
                      <a:pt x="23" y="598"/>
                    </a:lnTo>
                    <a:lnTo>
                      <a:pt x="50" y="663"/>
                    </a:lnTo>
                    <a:lnTo>
                      <a:pt x="87" y="723"/>
                    </a:lnTo>
                    <a:lnTo>
                      <a:pt x="133" y="776"/>
                    </a:lnTo>
                    <a:lnTo>
                      <a:pt x="186" y="821"/>
                    </a:lnTo>
                    <a:lnTo>
                      <a:pt x="245" y="858"/>
                    </a:lnTo>
                    <a:lnTo>
                      <a:pt x="311" y="886"/>
                    </a:lnTo>
                    <a:lnTo>
                      <a:pt x="380" y="903"/>
                    </a:lnTo>
                    <a:lnTo>
                      <a:pt x="454" y="909"/>
                    </a:lnTo>
                    <a:lnTo>
                      <a:pt x="528" y="903"/>
                    </a:lnTo>
                    <a:lnTo>
                      <a:pt x="598" y="886"/>
                    </a:lnTo>
                    <a:lnTo>
                      <a:pt x="663" y="858"/>
                    </a:lnTo>
                    <a:lnTo>
                      <a:pt x="723" y="821"/>
                    </a:lnTo>
                    <a:lnTo>
                      <a:pt x="776" y="776"/>
                    </a:lnTo>
                    <a:lnTo>
                      <a:pt x="821" y="723"/>
                    </a:lnTo>
                    <a:lnTo>
                      <a:pt x="858" y="663"/>
                    </a:lnTo>
                    <a:lnTo>
                      <a:pt x="885" y="598"/>
                    </a:lnTo>
                    <a:lnTo>
                      <a:pt x="903" y="528"/>
                    </a:lnTo>
                    <a:lnTo>
                      <a:pt x="909" y="454"/>
                    </a:lnTo>
                    <a:lnTo>
                      <a:pt x="903" y="381"/>
                    </a:lnTo>
                    <a:lnTo>
                      <a:pt x="885" y="311"/>
                    </a:lnTo>
                    <a:lnTo>
                      <a:pt x="858" y="246"/>
                    </a:lnTo>
                    <a:lnTo>
                      <a:pt x="821" y="186"/>
                    </a:lnTo>
                    <a:lnTo>
                      <a:pt x="776" y="133"/>
                    </a:lnTo>
                    <a:lnTo>
                      <a:pt x="723" y="88"/>
                    </a:lnTo>
                    <a:lnTo>
                      <a:pt x="663" y="51"/>
                    </a:lnTo>
                    <a:lnTo>
                      <a:pt x="598" y="23"/>
                    </a:lnTo>
                    <a:lnTo>
                      <a:pt x="528" y="6"/>
                    </a:ln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17" name="Freeform 13"/>
              <p:cNvSpPr>
                <a:spLocks/>
              </p:cNvSpPr>
              <p:nvPr/>
            </p:nvSpPr>
            <p:spPr bwMode="auto">
              <a:xfrm>
                <a:off x="4140835" y="2118360"/>
                <a:ext cx="577215" cy="577215"/>
              </a:xfrm>
              <a:custGeom>
                <a:avLst/>
                <a:gdLst>
                  <a:gd name="T0" fmla="+- 0 6460 5551"/>
                  <a:gd name="T1" fmla="*/ T0 w 909"/>
                  <a:gd name="T2" fmla="+- 0 4376 3922"/>
                  <a:gd name="T3" fmla="*/ 4376 h 909"/>
                  <a:gd name="T4" fmla="+- 0 6454 5551"/>
                  <a:gd name="T5" fmla="*/ T4 w 909"/>
                  <a:gd name="T6" fmla="+- 0 4450 3922"/>
                  <a:gd name="T7" fmla="*/ 4450 h 909"/>
                  <a:gd name="T8" fmla="+- 0 6436 5551"/>
                  <a:gd name="T9" fmla="*/ T8 w 909"/>
                  <a:gd name="T10" fmla="+- 0 4520 3922"/>
                  <a:gd name="T11" fmla="*/ 4520 h 909"/>
                  <a:gd name="T12" fmla="+- 0 6409 5551"/>
                  <a:gd name="T13" fmla="*/ T12 w 909"/>
                  <a:gd name="T14" fmla="+- 0 4585 3922"/>
                  <a:gd name="T15" fmla="*/ 4585 h 909"/>
                  <a:gd name="T16" fmla="+- 0 6372 5551"/>
                  <a:gd name="T17" fmla="*/ T16 w 909"/>
                  <a:gd name="T18" fmla="+- 0 4645 3922"/>
                  <a:gd name="T19" fmla="*/ 4645 h 909"/>
                  <a:gd name="T20" fmla="+- 0 6327 5551"/>
                  <a:gd name="T21" fmla="*/ T20 w 909"/>
                  <a:gd name="T22" fmla="+- 0 4698 3922"/>
                  <a:gd name="T23" fmla="*/ 4698 h 909"/>
                  <a:gd name="T24" fmla="+- 0 6274 5551"/>
                  <a:gd name="T25" fmla="*/ T24 w 909"/>
                  <a:gd name="T26" fmla="+- 0 4743 3922"/>
                  <a:gd name="T27" fmla="*/ 4743 h 909"/>
                  <a:gd name="T28" fmla="+- 0 6214 5551"/>
                  <a:gd name="T29" fmla="*/ T28 w 909"/>
                  <a:gd name="T30" fmla="+- 0 4780 3922"/>
                  <a:gd name="T31" fmla="*/ 4780 h 909"/>
                  <a:gd name="T32" fmla="+- 0 6149 5551"/>
                  <a:gd name="T33" fmla="*/ T32 w 909"/>
                  <a:gd name="T34" fmla="+- 0 4808 3922"/>
                  <a:gd name="T35" fmla="*/ 4808 h 909"/>
                  <a:gd name="T36" fmla="+- 0 6079 5551"/>
                  <a:gd name="T37" fmla="*/ T36 w 909"/>
                  <a:gd name="T38" fmla="+- 0 4825 3922"/>
                  <a:gd name="T39" fmla="*/ 4825 h 909"/>
                  <a:gd name="T40" fmla="+- 0 6005 5551"/>
                  <a:gd name="T41" fmla="*/ T40 w 909"/>
                  <a:gd name="T42" fmla="+- 0 4831 3922"/>
                  <a:gd name="T43" fmla="*/ 4831 h 909"/>
                  <a:gd name="T44" fmla="+- 0 5931 5551"/>
                  <a:gd name="T45" fmla="*/ T44 w 909"/>
                  <a:gd name="T46" fmla="+- 0 4825 3922"/>
                  <a:gd name="T47" fmla="*/ 4825 h 909"/>
                  <a:gd name="T48" fmla="+- 0 5862 5551"/>
                  <a:gd name="T49" fmla="*/ T48 w 909"/>
                  <a:gd name="T50" fmla="+- 0 4808 3922"/>
                  <a:gd name="T51" fmla="*/ 4808 h 909"/>
                  <a:gd name="T52" fmla="+- 0 5796 5551"/>
                  <a:gd name="T53" fmla="*/ T52 w 909"/>
                  <a:gd name="T54" fmla="+- 0 4780 3922"/>
                  <a:gd name="T55" fmla="*/ 4780 h 909"/>
                  <a:gd name="T56" fmla="+- 0 5737 5551"/>
                  <a:gd name="T57" fmla="*/ T56 w 909"/>
                  <a:gd name="T58" fmla="+- 0 4743 3922"/>
                  <a:gd name="T59" fmla="*/ 4743 h 909"/>
                  <a:gd name="T60" fmla="+- 0 5684 5551"/>
                  <a:gd name="T61" fmla="*/ T60 w 909"/>
                  <a:gd name="T62" fmla="+- 0 4698 3922"/>
                  <a:gd name="T63" fmla="*/ 4698 h 909"/>
                  <a:gd name="T64" fmla="+- 0 5638 5551"/>
                  <a:gd name="T65" fmla="*/ T64 w 909"/>
                  <a:gd name="T66" fmla="+- 0 4645 3922"/>
                  <a:gd name="T67" fmla="*/ 4645 h 909"/>
                  <a:gd name="T68" fmla="+- 0 5601 5551"/>
                  <a:gd name="T69" fmla="*/ T68 w 909"/>
                  <a:gd name="T70" fmla="+- 0 4585 3922"/>
                  <a:gd name="T71" fmla="*/ 4585 h 909"/>
                  <a:gd name="T72" fmla="+- 0 5574 5551"/>
                  <a:gd name="T73" fmla="*/ T72 w 909"/>
                  <a:gd name="T74" fmla="+- 0 4520 3922"/>
                  <a:gd name="T75" fmla="*/ 4520 h 909"/>
                  <a:gd name="T76" fmla="+- 0 5557 5551"/>
                  <a:gd name="T77" fmla="*/ T76 w 909"/>
                  <a:gd name="T78" fmla="+- 0 4450 3922"/>
                  <a:gd name="T79" fmla="*/ 4450 h 909"/>
                  <a:gd name="T80" fmla="+- 0 5551 5551"/>
                  <a:gd name="T81" fmla="*/ T80 w 909"/>
                  <a:gd name="T82" fmla="+- 0 4376 3922"/>
                  <a:gd name="T83" fmla="*/ 4376 h 909"/>
                  <a:gd name="T84" fmla="+- 0 5557 5551"/>
                  <a:gd name="T85" fmla="*/ T84 w 909"/>
                  <a:gd name="T86" fmla="+- 0 4303 3922"/>
                  <a:gd name="T87" fmla="*/ 4303 h 909"/>
                  <a:gd name="T88" fmla="+- 0 5574 5551"/>
                  <a:gd name="T89" fmla="*/ T88 w 909"/>
                  <a:gd name="T90" fmla="+- 0 4233 3922"/>
                  <a:gd name="T91" fmla="*/ 4233 h 909"/>
                  <a:gd name="T92" fmla="+- 0 5601 5551"/>
                  <a:gd name="T93" fmla="*/ T92 w 909"/>
                  <a:gd name="T94" fmla="+- 0 4168 3922"/>
                  <a:gd name="T95" fmla="*/ 4168 h 909"/>
                  <a:gd name="T96" fmla="+- 0 5638 5551"/>
                  <a:gd name="T97" fmla="*/ T96 w 909"/>
                  <a:gd name="T98" fmla="+- 0 4108 3922"/>
                  <a:gd name="T99" fmla="*/ 4108 h 909"/>
                  <a:gd name="T100" fmla="+- 0 5684 5551"/>
                  <a:gd name="T101" fmla="*/ T100 w 909"/>
                  <a:gd name="T102" fmla="+- 0 4055 3922"/>
                  <a:gd name="T103" fmla="*/ 4055 h 909"/>
                  <a:gd name="T104" fmla="+- 0 5737 5551"/>
                  <a:gd name="T105" fmla="*/ T104 w 909"/>
                  <a:gd name="T106" fmla="+- 0 4010 3922"/>
                  <a:gd name="T107" fmla="*/ 4010 h 909"/>
                  <a:gd name="T108" fmla="+- 0 5796 5551"/>
                  <a:gd name="T109" fmla="*/ T108 w 909"/>
                  <a:gd name="T110" fmla="+- 0 3973 3922"/>
                  <a:gd name="T111" fmla="*/ 3973 h 909"/>
                  <a:gd name="T112" fmla="+- 0 5862 5551"/>
                  <a:gd name="T113" fmla="*/ T112 w 909"/>
                  <a:gd name="T114" fmla="+- 0 3945 3922"/>
                  <a:gd name="T115" fmla="*/ 3945 h 909"/>
                  <a:gd name="T116" fmla="+- 0 5931 5551"/>
                  <a:gd name="T117" fmla="*/ T116 w 909"/>
                  <a:gd name="T118" fmla="+- 0 3928 3922"/>
                  <a:gd name="T119" fmla="*/ 3928 h 909"/>
                  <a:gd name="T120" fmla="+- 0 6005 5551"/>
                  <a:gd name="T121" fmla="*/ T120 w 909"/>
                  <a:gd name="T122" fmla="+- 0 3922 3922"/>
                  <a:gd name="T123" fmla="*/ 3922 h 909"/>
                  <a:gd name="T124" fmla="+- 0 6079 5551"/>
                  <a:gd name="T125" fmla="*/ T124 w 909"/>
                  <a:gd name="T126" fmla="+- 0 3928 3922"/>
                  <a:gd name="T127" fmla="*/ 3928 h 909"/>
                  <a:gd name="T128" fmla="+- 0 6149 5551"/>
                  <a:gd name="T129" fmla="*/ T128 w 909"/>
                  <a:gd name="T130" fmla="+- 0 3945 3922"/>
                  <a:gd name="T131" fmla="*/ 3945 h 909"/>
                  <a:gd name="T132" fmla="+- 0 6214 5551"/>
                  <a:gd name="T133" fmla="*/ T132 w 909"/>
                  <a:gd name="T134" fmla="+- 0 3973 3922"/>
                  <a:gd name="T135" fmla="*/ 3973 h 909"/>
                  <a:gd name="T136" fmla="+- 0 6274 5551"/>
                  <a:gd name="T137" fmla="*/ T136 w 909"/>
                  <a:gd name="T138" fmla="+- 0 4010 3922"/>
                  <a:gd name="T139" fmla="*/ 4010 h 909"/>
                  <a:gd name="T140" fmla="+- 0 6327 5551"/>
                  <a:gd name="T141" fmla="*/ T140 w 909"/>
                  <a:gd name="T142" fmla="+- 0 4055 3922"/>
                  <a:gd name="T143" fmla="*/ 4055 h 909"/>
                  <a:gd name="T144" fmla="+- 0 6372 5551"/>
                  <a:gd name="T145" fmla="*/ T144 w 909"/>
                  <a:gd name="T146" fmla="+- 0 4108 3922"/>
                  <a:gd name="T147" fmla="*/ 4108 h 909"/>
                  <a:gd name="T148" fmla="+- 0 6409 5551"/>
                  <a:gd name="T149" fmla="*/ T148 w 909"/>
                  <a:gd name="T150" fmla="+- 0 4168 3922"/>
                  <a:gd name="T151" fmla="*/ 4168 h 909"/>
                  <a:gd name="T152" fmla="+- 0 6436 5551"/>
                  <a:gd name="T153" fmla="*/ T152 w 909"/>
                  <a:gd name="T154" fmla="+- 0 4233 3922"/>
                  <a:gd name="T155" fmla="*/ 4233 h 909"/>
                  <a:gd name="T156" fmla="+- 0 6454 5551"/>
                  <a:gd name="T157" fmla="*/ T156 w 909"/>
                  <a:gd name="T158" fmla="+- 0 4303 3922"/>
                  <a:gd name="T159" fmla="*/ 4303 h 909"/>
                  <a:gd name="T160" fmla="+- 0 6460 5551"/>
                  <a:gd name="T161" fmla="*/ T160 w 909"/>
                  <a:gd name="T162" fmla="+- 0 4376 3922"/>
                  <a:gd name="T163" fmla="*/ 4376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909" y="454"/>
                    </a:moveTo>
                    <a:lnTo>
                      <a:pt x="903" y="528"/>
                    </a:lnTo>
                    <a:lnTo>
                      <a:pt x="885" y="598"/>
                    </a:lnTo>
                    <a:lnTo>
                      <a:pt x="858" y="663"/>
                    </a:lnTo>
                    <a:lnTo>
                      <a:pt x="821" y="723"/>
                    </a:lnTo>
                    <a:lnTo>
                      <a:pt x="776" y="776"/>
                    </a:lnTo>
                    <a:lnTo>
                      <a:pt x="723" y="821"/>
                    </a:lnTo>
                    <a:lnTo>
                      <a:pt x="663" y="858"/>
                    </a:lnTo>
                    <a:lnTo>
                      <a:pt x="598" y="886"/>
                    </a:lnTo>
                    <a:lnTo>
                      <a:pt x="528" y="903"/>
                    </a:lnTo>
                    <a:lnTo>
                      <a:pt x="454" y="909"/>
                    </a:lnTo>
                    <a:lnTo>
                      <a:pt x="380" y="903"/>
                    </a:lnTo>
                    <a:lnTo>
                      <a:pt x="311" y="886"/>
                    </a:lnTo>
                    <a:lnTo>
                      <a:pt x="245" y="858"/>
                    </a:lnTo>
                    <a:lnTo>
                      <a:pt x="186" y="821"/>
                    </a:lnTo>
                    <a:lnTo>
                      <a:pt x="133" y="776"/>
                    </a:lnTo>
                    <a:lnTo>
                      <a:pt x="87" y="723"/>
                    </a:lnTo>
                    <a:lnTo>
                      <a:pt x="50" y="663"/>
                    </a:lnTo>
                    <a:lnTo>
                      <a:pt x="23" y="598"/>
                    </a:lnTo>
                    <a:lnTo>
                      <a:pt x="6" y="528"/>
                    </a:lnTo>
                    <a:lnTo>
                      <a:pt x="0" y="454"/>
                    </a:lnTo>
                    <a:lnTo>
                      <a:pt x="6" y="381"/>
                    </a:lnTo>
                    <a:lnTo>
                      <a:pt x="23" y="311"/>
                    </a:lnTo>
                    <a:lnTo>
                      <a:pt x="50" y="246"/>
                    </a:lnTo>
                    <a:lnTo>
                      <a:pt x="87" y="186"/>
                    </a:lnTo>
                    <a:lnTo>
                      <a:pt x="133" y="133"/>
                    </a:lnTo>
                    <a:lnTo>
                      <a:pt x="186" y="88"/>
                    </a:lnTo>
                    <a:lnTo>
                      <a:pt x="245" y="51"/>
                    </a:lnTo>
                    <a:lnTo>
                      <a:pt x="311" y="23"/>
                    </a:lnTo>
                    <a:lnTo>
                      <a:pt x="380" y="6"/>
                    </a:lnTo>
                    <a:lnTo>
                      <a:pt x="454" y="0"/>
                    </a:lnTo>
                    <a:lnTo>
                      <a:pt x="528" y="6"/>
                    </a:lnTo>
                    <a:lnTo>
                      <a:pt x="598" y="23"/>
                    </a:lnTo>
                    <a:lnTo>
                      <a:pt x="663" y="51"/>
                    </a:lnTo>
                    <a:lnTo>
                      <a:pt x="723" y="88"/>
                    </a:lnTo>
                    <a:lnTo>
                      <a:pt x="776" y="133"/>
                    </a:lnTo>
                    <a:lnTo>
                      <a:pt x="821" y="186"/>
                    </a:lnTo>
                    <a:lnTo>
                      <a:pt x="858" y="246"/>
                    </a:lnTo>
                    <a:lnTo>
                      <a:pt x="885" y="311"/>
                    </a:lnTo>
                    <a:lnTo>
                      <a:pt x="903" y="381"/>
                    </a:lnTo>
                    <a:lnTo>
                      <a:pt x="909" y="454"/>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pic>
            <p:nvPicPr>
              <p:cNvPr id="11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5145" y="2244725"/>
                <a:ext cx="189865" cy="18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Freeform 15"/>
              <p:cNvSpPr>
                <a:spLocks/>
              </p:cNvSpPr>
              <p:nvPr/>
            </p:nvSpPr>
            <p:spPr bwMode="auto">
              <a:xfrm>
                <a:off x="4235450" y="2460625"/>
                <a:ext cx="388620" cy="109220"/>
              </a:xfrm>
              <a:custGeom>
                <a:avLst/>
                <a:gdLst>
                  <a:gd name="T0" fmla="+- 0 6005 5700"/>
                  <a:gd name="T1" fmla="*/ T0 w 612"/>
                  <a:gd name="T2" fmla="+- 0 4461 4461"/>
                  <a:gd name="T3" fmla="*/ 4461 h 172"/>
                  <a:gd name="T4" fmla="+- 0 5912 5700"/>
                  <a:gd name="T5" fmla="*/ T4 w 612"/>
                  <a:gd name="T6" fmla="+- 0 4469 4461"/>
                  <a:gd name="T7" fmla="*/ 4469 h 172"/>
                  <a:gd name="T8" fmla="+- 0 5830 5700"/>
                  <a:gd name="T9" fmla="*/ T8 w 612"/>
                  <a:gd name="T10" fmla="+- 0 4493 4461"/>
                  <a:gd name="T11" fmla="*/ 4493 h 172"/>
                  <a:gd name="T12" fmla="+- 0 5764 5700"/>
                  <a:gd name="T13" fmla="*/ T12 w 612"/>
                  <a:gd name="T14" fmla="+- 0 4530 4461"/>
                  <a:gd name="T15" fmla="*/ 4530 h 172"/>
                  <a:gd name="T16" fmla="+- 0 5719 5700"/>
                  <a:gd name="T17" fmla="*/ T16 w 612"/>
                  <a:gd name="T18" fmla="+- 0 4578 4461"/>
                  <a:gd name="T19" fmla="*/ 4578 h 172"/>
                  <a:gd name="T20" fmla="+- 0 5700 5700"/>
                  <a:gd name="T21" fmla="*/ T20 w 612"/>
                  <a:gd name="T22" fmla="+- 0 4632 4461"/>
                  <a:gd name="T23" fmla="*/ 4632 h 172"/>
                  <a:gd name="T24" fmla="+- 0 6311 5700"/>
                  <a:gd name="T25" fmla="*/ T24 w 612"/>
                  <a:gd name="T26" fmla="+- 0 4632 4461"/>
                  <a:gd name="T27" fmla="*/ 4632 h 172"/>
                  <a:gd name="T28" fmla="+- 0 6246 5700"/>
                  <a:gd name="T29" fmla="*/ T28 w 612"/>
                  <a:gd name="T30" fmla="+- 0 4530 4461"/>
                  <a:gd name="T31" fmla="*/ 4530 h 172"/>
                  <a:gd name="T32" fmla="+- 0 6180 5700"/>
                  <a:gd name="T33" fmla="*/ T32 w 612"/>
                  <a:gd name="T34" fmla="+- 0 4493 4461"/>
                  <a:gd name="T35" fmla="*/ 4493 h 172"/>
                  <a:gd name="T36" fmla="+- 0 6098 5700"/>
                  <a:gd name="T37" fmla="*/ T36 w 612"/>
                  <a:gd name="T38" fmla="+- 0 4469 4461"/>
                  <a:gd name="T39" fmla="*/ 4469 h 172"/>
                  <a:gd name="T40" fmla="+- 0 6005 5700"/>
                  <a:gd name="T41" fmla="*/ T40 w 612"/>
                  <a:gd name="T42" fmla="+- 0 4461 4461"/>
                  <a:gd name="T43" fmla="*/ 4461 h 1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612" h="172">
                    <a:moveTo>
                      <a:pt x="305" y="0"/>
                    </a:moveTo>
                    <a:lnTo>
                      <a:pt x="212" y="8"/>
                    </a:lnTo>
                    <a:lnTo>
                      <a:pt x="130" y="32"/>
                    </a:lnTo>
                    <a:lnTo>
                      <a:pt x="64" y="69"/>
                    </a:lnTo>
                    <a:lnTo>
                      <a:pt x="19" y="117"/>
                    </a:lnTo>
                    <a:lnTo>
                      <a:pt x="0" y="171"/>
                    </a:lnTo>
                    <a:lnTo>
                      <a:pt x="611" y="171"/>
                    </a:lnTo>
                    <a:lnTo>
                      <a:pt x="546" y="69"/>
                    </a:lnTo>
                    <a:lnTo>
                      <a:pt x="480" y="32"/>
                    </a:lnTo>
                    <a:lnTo>
                      <a:pt x="398" y="8"/>
                    </a:lnTo>
                    <a:lnTo>
                      <a:pt x="305" y="0"/>
                    </a:lnTo>
                    <a:close/>
                  </a:path>
                </a:pathLst>
              </a:custGeom>
              <a:solidFill>
                <a:srgbClr val="346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20" name="Rectangle 119"/>
              <p:cNvSpPr/>
              <p:nvPr/>
            </p:nvSpPr>
            <p:spPr>
              <a:xfrm>
                <a:off x="3762265" y="2740968"/>
                <a:ext cx="1326004" cy="369332"/>
              </a:xfrm>
              <a:prstGeom prst="rect">
                <a:avLst/>
              </a:prstGeom>
            </p:spPr>
            <p:txBody>
              <a:bodyPr wrap="none">
                <a:spAutoFit/>
              </a:bodyPr>
              <a:lstStyle/>
              <a:p>
                <a:r>
                  <a:rPr lang="en-US" sz="900" dirty="0">
                    <a:solidFill>
                      <a:srgbClr val="FFFFFF"/>
                    </a:solidFill>
                    <a:latin typeface="Arial" pitchFamily="34" charset="0"/>
                  </a:rPr>
                  <a:t>Administrator on Duty </a:t>
                </a:r>
                <a:endParaRPr lang="en-US" sz="900" dirty="0" smtClean="0">
                  <a:solidFill>
                    <a:srgbClr val="FFFFFF"/>
                  </a:solidFill>
                  <a:latin typeface="Arial" pitchFamily="34" charset="0"/>
                </a:endParaRPr>
              </a:p>
              <a:p>
                <a:pPr algn="ctr"/>
                <a:r>
                  <a:rPr lang="en-US" sz="900" dirty="0" smtClean="0">
                    <a:solidFill>
                      <a:srgbClr val="FFFFFF"/>
                    </a:solidFill>
                    <a:latin typeface="Arial" pitchFamily="34" charset="0"/>
                  </a:rPr>
                  <a:t>(</a:t>
                </a:r>
                <a:r>
                  <a:rPr lang="en-US" sz="900" dirty="0">
                    <a:solidFill>
                      <a:srgbClr val="FFFFFF"/>
                    </a:solidFill>
                    <a:latin typeface="Arial" pitchFamily="34" charset="0"/>
                  </a:rPr>
                  <a:t>AoD) </a:t>
                </a:r>
              </a:p>
            </p:txBody>
          </p:sp>
        </p:grpSp>
        <p:grpSp>
          <p:nvGrpSpPr>
            <p:cNvPr id="50" name="Group 49"/>
            <p:cNvGrpSpPr/>
            <p:nvPr/>
          </p:nvGrpSpPr>
          <p:grpSpPr>
            <a:xfrm>
              <a:off x="4440734" y="4458970"/>
              <a:ext cx="1563248" cy="1015762"/>
              <a:chOff x="4440734" y="4458970"/>
              <a:chExt cx="1563248" cy="1015762"/>
            </a:xfrm>
          </p:grpSpPr>
          <p:pic>
            <p:nvPicPr>
              <p:cNvPr id="106"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89274" y="4458970"/>
                <a:ext cx="883920" cy="88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Freeform 17"/>
              <p:cNvSpPr>
                <a:spLocks/>
              </p:cNvSpPr>
              <p:nvPr/>
            </p:nvSpPr>
            <p:spPr bwMode="auto">
              <a:xfrm>
                <a:off x="4849599" y="4521200"/>
                <a:ext cx="577215" cy="577215"/>
              </a:xfrm>
              <a:custGeom>
                <a:avLst/>
                <a:gdLst>
                  <a:gd name="T0" fmla="+- 0 7348 6893"/>
                  <a:gd name="T1" fmla="*/ T0 w 909"/>
                  <a:gd name="T2" fmla="+- 0 4327 4327"/>
                  <a:gd name="T3" fmla="*/ 4327 h 909"/>
                  <a:gd name="T4" fmla="+- 0 7274 6893"/>
                  <a:gd name="T5" fmla="*/ T4 w 909"/>
                  <a:gd name="T6" fmla="+- 0 4333 4327"/>
                  <a:gd name="T7" fmla="*/ 4333 h 909"/>
                  <a:gd name="T8" fmla="+- 0 7204 6893"/>
                  <a:gd name="T9" fmla="*/ T8 w 909"/>
                  <a:gd name="T10" fmla="+- 0 4350 4327"/>
                  <a:gd name="T11" fmla="*/ 4350 h 909"/>
                  <a:gd name="T12" fmla="+- 0 7139 6893"/>
                  <a:gd name="T13" fmla="*/ T12 w 909"/>
                  <a:gd name="T14" fmla="+- 0 4378 4327"/>
                  <a:gd name="T15" fmla="*/ 4378 h 909"/>
                  <a:gd name="T16" fmla="+- 0 7079 6893"/>
                  <a:gd name="T17" fmla="*/ T16 w 909"/>
                  <a:gd name="T18" fmla="+- 0 4415 4327"/>
                  <a:gd name="T19" fmla="*/ 4415 h 909"/>
                  <a:gd name="T20" fmla="+- 0 7026 6893"/>
                  <a:gd name="T21" fmla="*/ T20 w 909"/>
                  <a:gd name="T22" fmla="+- 0 4460 4327"/>
                  <a:gd name="T23" fmla="*/ 4460 h 909"/>
                  <a:gd name="T24" fmla="+- 0 6981 6893"/>
                  <a:gd name="T25" fmla="*/ T24 w 909"/>
                  <a:gd name="T26" fmla="+- 0 4513 4327"/>
                  <a:gd name="T27" fmla="*/ 4513 h 909"/>
                  <a:gd name="T28" fmla="+- 0 6944 6893"/>
                  <a:gd name="T29" fmla="*/ T28 w 909"/>
                  <a:gd name="T30" fmla="+- 0 4573 4327"/>
                  <a:gd name="T31" fmla="*/ 4573 h 909"/>
                  <a:gd name="T32" fmla="+- 0 6916 6893"/>
                  <a:gd name="T33" fmla="*/ T32 w 909"/>
                  <a:gd name="T34" fmla="+- 0 4638 4327"/>
                  <a:gd name="T35" fmla="*/ 4638 h 909"/>
                  <a:gd name="T36" fmla="+- 0 6899 6893"/>
                  <a:gd name="T37" fmla="*/ T36 w 909"/>
                  <a:gd name="T38" fmla="+- 0 4708 4327"/>
                  <a:gd name="T39" fmla="*/ 4708 h 909"/>
                  <a:gd name="T40" fmla="+- 0 6893 6893"/>
                  <a:gd name="T41" fmla="*/ T40 w 909"/>
                  <a:gd name="T42" fmla="+- 0 4781 4327"/>
                  <a:gd name="T43" fmla="*/ 4781 h 909"/>
                  <a:gd name="T44" fmla="+- 0 6899 6893"/>
                  <a:gd name="T45" fmla="*/ T44 w 909"/>
                  <a:gd name="T46" fmla="+- 0 4855 4327"/>
                  <a:gd name="T47" fmla="*/ 4855 h 909"/>
                  <a:gd name="T48" fmla="+- 0 6916 6893"/>
                  <a:gd name="T49" fmla="*/ T48 w 909"/>
                  <a:gd name="T50" fmla="+- 0 4925 4327"/>
                  <a:gd name="T51" fmla="*/ 4925 h 909"/>
                  <a:gd name="T52" fmla="+- 0 6944 6893"/>
                  <a:gd name="T53" fmla="*/ T52 w 909"/>
                  <a:gd name="T54" fmla="+- 0 4990 4327"/>
                  <a:gd name="T55" fmla="*/ 4990 h 909"/>
                  <a:gd name="T56" fmla="+- 0 6981 6893"/>
                  <a:gd name="T57" fmla="*/ T56 w 909"/>
                  <a:gd name="T58" fmla="+- 0 5050 4327"/>
                  <a:gd name="T59" fmla="*/ 5050 h 909"/>
                  <a:gd name="T60" fmla="+- 0 7026 6893"/>
                  <a:gd name="T61" fmla="*/ T60 w 909"/>
                  <a:gd name="T62" fmla="+- 0 5103 4327"/>
                  <a:gd name="T63" fmla="*/ 5103 h 909"/>
                  <a:gd name="T64" fmla="+- 0 7079 6893"/>
                  <a:gd name="T65" fmla="*/ T64 w 909"/>
                  <a:gd name="T66" fmla="+- 0 5148 4327"/>
                  <a:gd name="T67" fmla="*/ 5148 h 909"/>
                  <a:gd name="T68" fmla="+- 0 7139 6893"/>
                  <a:gd name="T69" fmla="*/ T68 w 909"/>
                  <a:gd name="T70" fmla="+- 0 5185 4327"/>
                  <a:gd name="T71" fmla="*/ 5185 h 909"/>
                  <a:gd name="T72" fmla="+- 0 7204 6893"/>
                  <a:gd name="T73" fmla="*/ T72 w 909"/>
                  <a:gd name="T74" fmla="+- 0 5213 4327"/>
                  <a:gd name="T75" fmla="*/ 5213 h 909"/>
                  <a:gd name="T76" fmla="+- 0 7274 6893"/>
                  <a:gd name="T77" fmla="*/ T76 w 909"/>
                  <a:gd name="T78" fmla="+- 0 5230 4327"/>
                  <a:gd name="T79" fmla="*/ 5230 h 909"/>
                  <a:gd name="T80" fmla="+- 0 7348 6893"/>
                  <a:gd name="T81" fmla="*/ T80 w 909"/>
                  <a:gd name="T82" fmla="+- 0 5236 4327"/>
                  <a:gd name="T83" fmla="*/ 5236 h 909"/>
                  <a:gd name="T84" fmla="+- 0 7421 6893"/>
                  <a:gd name="T85" fmla="*/ T84 w 909"/>
                  <a:gd name="T86" fmla="+- 0 5230 4327"/>
                  <a:gd name="T87" fmla="*/ 5230 h 909"/>
                  <a:gd name="T88" fmla="+- 0 7491 6893"/>
                  <a:gd name="T89" fmla="*/ T88 w 909"/>
                  <a:gd name="T90" fmla="+- 0 5213 4327"/>
                  <a:gd name="T91" fmla="*/ 5213 h 909"/>
                  <a:gd name="T92" fmla="+- 0 7557 6893"/>
                  <a:gd name="T93" fmla="*/ T92 w 909"/>
                  <a:gd name="T94" fmla="+- 0 5185 4327"/>
                  <a:gd name="T95" fmla="*/ 5185 h 909"/>
                  <a:gd name="T96" fmla="+- 0 7616 6893"/>
                  <a:gd name="T97" fmla="*/ T96 w 909"/>
                  <a:gd name="T98" fmla="+- 0 5148 4327"/>
                  <a:gd name="T99" fmla="*/ 5148 h 909"/>
                  <a:gd name="T100" fmla="+- 0 7669 6893"/>
                  <a:gd name="T101" fmla="*/ T100 w 909"/>
                  <a:gd name="T102" fmla="+- 0 5103 4327"/>
                  <a:gd name="T103" fmla="*/ 5103 h 909"/>
                  <a:gd name="T104" fmla="+- 0 7715 6893"/>
                  <a:gd name="T105" fmla="*/ T104 w 909"/>
                  <a:gd name="T106" fmla="+- 0 5050 4327"/>
                  <a:gd name="T107" fmla="*/ 5050 h 909"/>
                  <a:gd name="T108" fmla="+- 0 7752 6893"/>
                  <a:gd name="T109" fmla="*/ T108 w 909"/>
                  <a:gd name="T110" fmla="+- 0 4990 4327"/>
                  <a:gd name="T111" fmla="*/ 4990 h 909"/>
                  <a:gd name="T112" fmla="+- 0 7779 6893"/>
                  <a:gd name="T113" fmla="*/ T112 w 909"/>
                  <a:gd name="T114" fmla="+- 0 4925 4327"/>
                  <a:gd name="T115" fmla="*/ 4925 h 909"/>
                  <a:gd name="T116" fmla="+- 0 7796 6893"/>
                  <a:gd name="T117" fmla="*/ T116 w 909"/>
                  <a:gd name="T118" fmla="+- 0 4855 4327"/>
                  <a:gd name="T119" fmla="*/ 4855 h 909"/>
                  <a:gd name="T120" fmla="+- 0 7802 6893"/>
                  <a:gd name="T121" fmla="*/ T120 w 909"/>
                  <a:gd name="T122" fmla="+- 0 4781 4327"/>
                  <a:gd name="T123" fmla="*/ 4781 h 909"/>
                  <a:gd name="T124" fmla="+- 0 7796 6893"/>
                  <a:gd name="T125" fmla="*/ T124 w 909"/>
                  <a:gd name="T126" fmla="+- 0 4708 4327"/>
                  <a:gd name="T127" fmla="*/ 4708 h 909"/>
                  <a:gd name="T128" fmla="+- 0 7779 6893"/>
                  <a:gd name="T129" fmla="*/ T128 w 909"/>
                  <a:gd name="T130" fmla="+- 0 4638 4327"/>
                  <a:gd name="T131" fmla="*/ 4638 h 909"/>
                  <a:gd name="T132" fmla="+- 0 7752 6893"/>
                  <a:gd name="T133" fmla="*/ T132 w 909"/>
                  <a:gd name="T134" fmla="+- 0 4573 4327"/>
                  <a:gd name="T135" fmla="*/ 4573 h 909"/>
                  <a:gd name="T136" fmla="+- 0 7715 6893"/>
                  <a:gd name="T137" fmla="*/ T136 w 909"/>
                  <a:gd name="T138" fmla="+- 0 4513 4327"/>
                  <a:gd name="T139" fmla="*/ 4513 h 909"/>
                  <a:gd name="T140" fmla="+- 0 7669 6893"/>
                  <a:gd name="T141" fmla="*/ T140 w 909"/>
                  <a:gd name="T142" fmla="+- 0 4460 4327"/>
                  <a:gd name="T143" fmla="*/ 4460 h 909"/>
                  <a:gd name="T144" fmla="+- 0 7616 6893"/>
                  <a:gd name="T145" fmla="*/ T144 w 909"/>
                  <a:gd name="T146" fmla="+- 0 4415 4327"/>
                  <a:gd name="T147" fmla="*/ 4415 h 909"/>
                  <a:gd name="T148" fmla="+- 0 7557 6893"/>
                  <a:gd name="T149" fmla="*/ T148 w 909"/>
                  <a:gd name="T150" fmla="+- 0 4378 4327"/>
                  <a:gd name="T151" fmla="*/ 4378 h 909"/>
                  <a:gd name="T152" fmla="+- 0 7491 6893"/>
                  <a:gd name="T153" fmla="*/ T152 w 909"/>
                  <a:gd name="T154" fmla="+- 0 4350 4327"/>
                  <a:gd name="T155" fmla="*/ 4350 h 909"/>
                  <a:gd name="T156" fmla="+- 0 7421 6893"/>
                  <a:gd name="T157" fmla="*/ T156 w 909"/>
                  <a:gd name="T158" fmla="+- 0 4333 4327"/>
                  <a:gd name="T159" fmla="*/ 4333 h 909"/>
                  <a:gd name="T160" fmla="+- 0 7348 6893"/>
                  <a:gd name="T161" fmla="*/ T160 w 909"/>
                  <a:gd name="T162" fmla="+- 0 4327 4327"/>
                  <a:gd name="T163" fmla="*/ 4327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455" y="0"/>
                    </a:moveTo>
                    <a:lnTo>
                      <a:pt x="381" y="6"/>
                    </a:lnTo>
                    <a:lnTo>
                      <a:pt x="311" y="23"/>
                    </a:lnTo>
                    <a:lnTo>
                      <a:pt x="246" y="51"/>
                    </a:lnTo>
                    <a:lnTo>
                      <a:pt x="186" y="88"/>
                    </a:lnTo>
                    <a:lnTo>
                      <a:pt x="133" y="133"/>
                    </a:lnTo>
                    <a:lnTo>
                      <a:pt x="88" y="186"/>
                    </a:lnTo>
                    <a:lnTo>
                      <a:pt x="51" y="246"/>
                    </a:lnTo>
                    <a:lnTo>
                      <a:pt x="23" y="311"/>
                    </a:lnTo>
                    <a:lnTo>
                      <a:pt x="6" y="381"/>
                    </a:lnTo>
                    <a:lnTo>
                      <a:pt x="0" y="454"/>
                    </a:lnTo>
                    <a:lnTo>
                      <a:pt x="6" y="528"/>
                    </a:lnTo>
                    <a:lnTo>
                      <a:pt x="23" y="598"/>
                    </a:lnTo>
                    <a:lnTo>
                      <a:pt x="51" y="663"/>
                    </a:lnTo>
                    <a:lnTo>
                      <a:pt x="88" y="723"/>
                    </a:lnTo>
                    <a:lnTo>
                      <a:pt x="133" y="776"/>
                    </a:lnTo>
                    <a:lnTo>
                      <a:pt x="186" y="821"/>
                    </a:lnTo>
                    <a:lnTo>
                      <a:pt x="246" y="858"/>
                    </a:lnTo>
                    <a:lnTo>
                      <a:pt x="311" y="886"/>
                    </a:lnTo>
                    <a:lnTo>
                      <a:pt x="381" y="903"/>
                    </a:lnTo>
                    <a:lnTo>
                      <a:pt x="455" y="909"/>
                    </a:lnTo>
                    <a:lnTo>
                      <a:pt x="528" y="903"/>
                    </a:lnTo>
                    <a:lnTo>
                      <a:pt x="598" y="886"/>
                    </a:lnTo>
                    <a:lnTo>
                      <a:pt x="664" y="858"/>
                    </a:lnTo>
                    <a:lnTo>
                      <a:pt x="723" y="821"/>
                    </a:lnTo>
                    <a:lnTo>
                      <a:pt x="776" y="776"/>
                    </a:lnTo>
                    <a:lnTo>
                      <a:pt x="822" y="723"/>
                    </a:lnTo>
                    <a:lnTo>
                      <a:pt x="859" y="663"/>
                    </a:lnTo>
                    <a:lnTo>
                      <a:pt x="886" y="598"/>
                    </a:lnTo>
                    <a:lnTo>
                      <a:pt x="903" y="528"/>
                    </a:lnTo>
                    <a:lnTo>
                      <a:pt x="909" y="454"/>
                    </a:lnTo>
                    <a:lnTo>
                      <a:pt x="903" y="381"/>
                    </a:lnTo>
                    <a:lnTo>
                      <a:pt x="886" y="311"/>
                    </a:lnTo>
                    <a:lnTo>
                      <a:pt x="859" y="246"/>
                    </a:lnTo>
                    <a:lnTo>
                      <a:pt x="822" y="186"/>
                    </a:lnTo>
                    <a:lnTo>
                      <a:pt x="776" y="133"/>
                    </a:lnTo>
                    <a:lnTo>
                      <a:pt x="723" y="88"/>
                    </a:lnTo>
                    <a:lnTo>
                      <a:pt x="664" y="51"/>
                    </a:lnTo>
                    <a:lnTo>
                      <a:pt x="598" y="23"/>
                    </a:lnTo>
                    <a:lnTo>
                      <a:pt x="528" y="6"/>
                    </a:lnTo>
                    <a:lnTo>
                      <a:pt x="45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08" name="Freeform 18"/>
              <p:cNvSpPr>
                <a:spLocks/>
              </p:cNvSpPr>
              <p:nvPr/>
            </p:nvSpPr>
            <p:spPr bwMode="auto">
              <a:xfrm>
                <a:off x="4849599" y="4521200"/>
                <a:ext cx="577215" cy="577215"/>
              </a:xfrm>
              <a:custGeom>
                <a:avLst/>
                <a:gdLst>
                  <a:gd name="T0" fmla="+- 0 7802 6893"/>
                  <a:gd name="T1" fmla="*/ T0 w 909"/>
                  <a:gd name="T2" fmla="+- 0 4781 4327"/>
                  <a:gd name="T3" fmla="*/ 4781 h 909"/>
                  <a:gd name="T4" fmla="+- 0 7796 6893"/>
                  <a:gd name="T5" fmla="*/ T4 w 909"/>
                  <a:gd name="T6" fmla="+- 0 4855 4327"/>
                  <a:gd name="T7" fmla="*/ 4855 h 909"/>
                  <a:gd name="T8" fmla="+- 0 7779 6893"/>
                  <a:gd name="T9" fmla="*/ T8 w 909"/>
                  <a:gd name="T10" fmla="+- 0 4925 4327"/>
                  <a:gd name="T11" fmla="*/ 4925 h 909"/>
                  <a:gd name="T12" fmla="+- 0 7752 6893"/>
                  <a:gd name="T13" fmla="*/ T12 w 909"/>
                  <a:gd name="T14" fmla="+- 0 4990 4327"/>
                  <a:gd name="T15" fmla="*/ 4990 h 909"/>
                  <a:gd name="T16" fmla="+- 0 7715 6893"/>
                  <a:gd name="T17" fmla="*/ T16 w 909"/>
                  <a:gd name="T18" fmla="+- 0 5050 4327"/>
                  <a:gd name="T19" fmla="*/ 5050 h 909"/>
                  <a:gd name="T20" fmla="+- 0 7669 6893"/>
                  <a:gd name="T21" fmla="*/ T20 w 909"/>
                  <a:gd name="T22" fmla="+- 0 5103 4327"/>
                  <a:gd name="T23" fmla="*/ 5103 h 909"/>
                  <a:gd name="T24" fmla="+- 0 7616 6893"/>
                  <a:gd name="T25" fmla="*/ T24 w 909"/>
                  <a:gd name="T26" fmla="+- 0 5148 4327"/>
                  <a:gd name="T27" fmla="*/ 5148 h 909"/>
                  <a:gd name="T28" fmla="+- 0 7557 6893"/>
                  <a:gd name="T29" fmla="*/ T28 w 909"/>
                  <a:gd name="T30" fmla="+- 0 5185 4327"/>
                  <a:gd name="T31" fmla="*/ 5185 h 909"/>
                  <a:gd name="T32" fmla="+- 0 7491 6893"/>
                  <a:gd name="T33" fmla="*/ T32 w 909"/>
                  <a:gd name="T34" fmla="+- 0 5213 4327"/>
                  <a:gd name="T35" fmla="*/ 5213 h 909"/>
                  <a:gd name="T36" fmla="+- 0 7421 6893"/>
                  <a:gd name="T37" fmla="*/ T36 w 909"/>
                  <a:gd name="T38" fmla="+- 0 5230 4327"/>
                  <a:gd name="T39" fmla="*/ 5230 h 909"/>
                  <a:gd name="T40" fmla="+- 0 7348 6893"/>
                  <a:gd name="T41" fmla="*/ T40 w 909"/>
                  <a:gd name="T42" fmla="+- 0 5236 4327"/>
                  <a:gd name="T43" fmla="*/ 5236 h 909"/>
                  <a:gd name="T44" fmla="+- 0 7274 6893"/>
                  <a:gd name="T45" fmla="*/ T44 w 909"/>
                  <a:gd name="T46" fmla="+- 0 5230 4327"/>
                  <a:gd name="T47" fmla="*/ 5230 h 909"/>
                  <a:gd name="T48" fmla="+- 0 7204 6893"/>
                  <a:gd name="T49" fmla="*/ T48 w 909"/>
                  <a:gd name="T50" fmla="+- 0 5213 4327"/>
                  <a:gd name="T51" fmla="*/ 5213 h 909"/>
                  <a:gd name="T52" fmla="+- 0 7139 6893"/>
                  <a:gd name="T53" fmla="*/ T52 w 909"/>
                  <a:gd name="T54" fmla="+- 0 5185 4327"/>
                  <a:gd name="T55" fmla="*/ 5185 h 909"/>
                  <a:gd name="T56" fmla="+- 0 7079 6893"/>
                  <a:gd name="T57" fmla="*/ T56 w 909"/>
                  <a:gd name="T58" fmla="+- 0 5148 4327"/>
                  <a:gd name="T59" fmla="*/ 5148 h 909"/>
                  <a:gd name="T60" fmla="+- 0 7026 6893"/>
                  <a:gd name="T61" fmla="*/ T60 w 909"/>
                  <a:gd name="T62" fmla="+- 0 5103 4327"/>
                  <a:gd name="T63" fmla="*/ 5103 h 909"/>
                  <a:gd name="T64" fmla="+- 0 6981 6893"/>
                  <a:gd name="T65" fmla="*/ T64 w 909"/>
                  <a:gd name="T66" fmla="+- 0 5050 4327"/>
                  <a:gd name="T67" fmla="*/ 5050 h 909"/>
                  <a:gd name="T68" fmla="+- 0 6944 6893"/>
                  <a:gd name="T69" fmla="*/ T68 w 909"/>
                  <a:gd name="T70" fmla="+- 0 4990 4327"/>
                  <a:gd name="T71" fmla="*/ 4990 h 909"/>
                  <a:gd name="T72" fmla="+- 0 6916 6893"/>
                  <a:gd name="T73" fmla="*/ T72 w 909"/>
                  <a:gd name="T74" fmla="+- 0 4925 4327"/>
                  <a:gd name="T75" fmla="*/ 4925 h 909"/>
                  <a:gd name="T76" fmla="+- 0 6899 6893"/>
                  <a:gd name="T77" fmla="*/ T76 w 909"/>
                  <a:gd name="T78" fmla="+- 0 4855 4327"/>
                  <a:gd name="T79" fmla="*/ 4855 h 909"/>
                  <a:gd name="T80" fmla="+- 0 6893 6893"/>
                  <a:gd name="T81" fmla="*/ T80 w 909"/>
                  <a:gd name="T82" fmla="+- 0 4781 4327"/>
                  <a:gd name="T83" fmla="*/ 4781 h 909"/>
                  <a:gd name="T84" fmla="+- 0 6899 6893"/>
                  <a:gd name="T85" fmla="*/ T84 w 909"/>
                  <a:gd name="T86" fmla="+- 0 4708 4327"/>
                  <a:gd name="T87" fmla="*/ 4708 h 909"/>
                  <a:gd name="T88" fmla="+- 0 6916 6893"/>
                  <a:gd name="T89" fmla="*/ T88 w 909"/>
                  <a:gd name="T90" fmla="+- 0 4638 4327"/>
                  <a:gd name="T91" fmla="*/ 4638 h 909"/>
                  <a:gd name="T92" fmla="+- 0 6944 6893"/>
                  <a:gd name="T93" fmla="*/ T92 w 909"/>
                  <a:gd name="T94" fmla="+- 0 4573 4327"/>
                  <a:gd name="T95" fmla="*/ 4573 h 909"/>
                  <a:gd name="T96" fmla="+- 0 6981 6893"/>
                  <a:gd name="T97" fmla="*/ T96 w 909"/>
                  <a:gd name="T98" fmla="+- 0 4513 4327"/>
                  <a:gd name="T99" fmla="*/ 4513 h 909"/>
                  <a:gd name="T100" fmla="+- 0 7026 6893"/>
                  <a:gd name="T101" fmla="*/ T100 w 909"/>
                  <a:gd name="T102" fmla="+- 0 4460 4327"/>
                  <a:gd name="T103" fmla="*/ 4460 h 909"/>
                  <a:gd name="T104" fmla="+- 0 7079 6893"/>
                  <a:gd name="T105" fmla="*/ T104 w 909"/>
                  <a:gd name="T106" fmla="+- 0 4415 4327"/>
                  <a:gd name="T107" fmla="*/ 4415 h 909"/>
                  <a:gd name="T108" fmla="+- 0 7139 6893"/>
                  <a:gd name="T109" fmla="*/ T108 w 909"/>
                  <a:gd name="T110" fmla="+- 0 4378 4327"/>
                  <a:gd name="T111" fmla="*/ 4378 h 909"/>
                  <a:gd name="T112" fmla="+- 0 7204 6893"/>
                  <a:gd name="T113" fmla="*/ T112 w 909"/>
                  <a:gd name="T114" fmla="+- 0 4350 4327"/>
                  <a:gd name="T115" fmla="*/ 4350 h 909"/>
                  <a:gd name="T116" fmla="+- 0 7274 6893"/>
                  <a:gd name="T117" fmla="*/ T116 w 909"/>
                  <a:gd name="T118" fmla="+- 0 4333 4327"/>
                  <a:gd name="T119" fmla="*/ 4333 h 909"/>
                  <a:gd name="T120" fmla="+- 0 7348 6893"/>
                  <a:gd name="T121" fmla="*/ T120 w 909"/>
                  <a:gd name="T122" fmla="+- 0 4327 4327"/>
                  <a:gd name="T123" fmla="*/ 4327 h 909"/>
                  <a:gd name="T124" fmla="+- 0 7421 6893"/>
                  <a:gd name="T125" fmla="*/ T124 w 909"/>
                  <a:gd name="T126" fmla="+- 0 4333 4327"/>
                  <a:gd name="T127" fmla="*/ 4333 h 909"/>
                  <a:gd name="T128" fmla="+- 0 7491 6893"/>
                  <a:gd name="T129" fmla="*/ T128 w 909"/>
                  <a:gd name="T130" fmla="+- 0 4350 4327"/>
                  <a:gd name="T131" fmla="*/ 4350 h 909"/>
                  <a:gd name="T132" fmla="+- 0 7557 6893"/>
                  <a:gd name="T133" fmla="*/ T132 w 909"/>
                  <a:gd name="T134" fmla="+- 0 4378 4327"/>
                  <a:gd name="T135" fmla="*/ 4378 h 909"/>
                  <a:gd name="T136" fmla="+- 0 7616 6893"/>
                  <a:gd name="T137" fmla="*/ T136 w 909"/>
                  <a:gd name="T138" fmla="+- 0 4415 4327"/>
                  <a:gd name="T139" fmla="*/ 4415 h 909"/>
                  <a:gd name="T140" fmla="+- 0 7669 6893"/>
                  <a:gd name="T141" fmla="*/ T140 w 909"/>
                  <a:gd name="T142" fmla="+- 0 4460 4327"/>
                  <a:gd name="T143" fmla="*/ 4460 h 909"/>
                  <a:gd name="T144" fmla="+- 0 7715 6893"/>
                  <a:gd name="T145" fmla="*/ T144 w 909"/>
                  <a:gd name="T146" fmla="+- 0 4513 4327"/>
                  <a:gd name="T147" fmla="*/ 4513 h 909"/>
                  <a:gd name="T148" fmla="+- 0 7752 6893"/>
                  <a:gd name="T149" fmla="*/ T148 w 909"/>
                  <a:gd name="T150" fmla="+- 0 4573 4327"/>
                  <a:gd name="T151" fmla="*/ 4573 h 909"/>
                  <a:gd name="T152" fmla="+- 0 7779 6893"/>
                  <a:gd name="T153" fmla="*/ T152 w 909"/>
                  <a:gd name="T154" fmla="+- 0 4638 4327"/>
                  <a:gd name="T155" fmla="*/ 4638 h 909"/>
                  <a:gd name="T156" fmla="+- 0 7796 6893"/>
                  <a:gd name="T157" fmla="*/ T156 w 909"/>
                  <a:gd name="T158" fmla="+- 0 4708 4327"/>
                  <a:gd name="T159" fmla="*/ 4708 h 909"/>
                  <a:gd name="T160" fmla="+- 0 7802 6893"/>
                  <a:gd name="T161" fmla="*/ T160 w 909"/>
                  <a:gd name="T162" fmla="+- 0 4781 4327"/>
                  <a:gd name="T163" fmla="*/ 4781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909" y="454"/>
                    </a:moveTo>
                    <a:lnTo>
                      <a:pt x="903" y="528"/>
                    </a:lnTo>
                    <a:lnTo>
                      <a:pt x="886" y="598"/>
                    </a:lnTo>
                    <a:lnTo>
                      <a:pt x="859" y="663"/>
                    </a:lnTo>
                    <a:lnTo>
                      <a:pt x="822" y="723"/>
                    </a:lnTo>
                    <a:lnTo>
                      <a:pt x="776" y="776"/>
                    </a:lnTo>
                    <a:lnTo>
                      <a:pt x="723" y="821"/>
                    </a:lnTo>
                    <a:lnTo>
                      <a:pt x="664" y="858"/>
                    </a:lnTo>
                    <a:lnTo>
                      <a:pt x="598" y="886"/>
                    </a:lnTo>
                    <a:lnTo>
                      <a:pt x="528" y="903"/>
                    </a:lnTo>
                    <a:lnTo>
                      <a:pt x="455" y="909"/>
                    </a:lnTo>
                    <a:lnTo>
                      <a:pt x="381" y="903"/>
                    </a:lnTo>
                    <a:lnTo>
                      <a:pt x="311" y="886"/>
                    </a:lnTo>
                    <a:lnTo>
                      <a:pt x="246" y="858"/>
                    </a:lnTo>
                    <a:lnTo>
                      <a:pt x="186" y="821"/>
                    </a:lnTo>
                    <a:lnTo>
                      <a:pt x="133" y="776"/>
                    </a:lnTo>
                    <a:lnTo>
                      <a:pt x="88" y="723"/>
                    </a:lnTo>
                    <a:lnTo>
                      <a:pt x="51" y="663"/>
                    </a:lnTo>
                    <a:lnTo>
                      <a:pt x="23" y="598"/>
                    </a:lnTo>
                    <a:lnTo>
                      <a:pt x="6" y="528"/>
                    </a:lnTo>
                    <a:lnTo>
                      <a:pt x="0" y="454"/>
                    </a:lnTo>
                    <a:lnTo>
                      <a:pt x="6" y="381"/>
                    </a:lnTo>
                    <a:lnTo>
                      <a:pt x="23" y="311"/>
                    </a:lnTo>
                    <a:lnTo>
                      <a:pt x="51" y="246"/>
                    </a:lnTo>
                    <a:lnTo>
                      <a:pt x="88" y="186"/>
                    </a:lnTo>
                    <a:lnTo>
                      <a:pt x="133" y="133"/>
                    </a:lnTo>
                    <a:lnTo>
                      <a:pt x="186" y="88"/>
                    </a:lnTo>
                    <a:lnTo>
                      <a:pt x="246" y="51"/>
                    </a:lnTo>
                    <a:lnTo>
                      <a:pt x="311" y="23"/>
                    </a:lnTo>
                    <a:lnTo>
                      <a:pt x="381" y="6"/>
                    </a:lnTo>
                    <a:lnTo>
                      <a:pt x="455" y="0"/>
                    </a:lnTo>
                    <a:lnTo>
                      <a:pt x="528" y="6"/>
                    </a:lnTo>
                    <a:lnTo>
                      <a:pt x="598" y="23"/>
                    </a:lnTo>
                    <a:lnTo>
                      <a:pt x="664" y="51"/>
                    </a:lnTo>
                    <a:lnTo>
                      <a:pt x="723" y="88"/>
                    </a:lnTo>
                    <a:lnTo>
                      <a:pt x="776" y="133"/>
                    </a:lnTo>
                    <a:lnTo>
                      <a:pt x="822" y="186"/>
                    </a:lnTo>
                    <a:lnTo>
                      <a:pt x="859" y="246"/>
                    </a:lnTo>
                    <a:lnTo>
                      <a:pt x="886" y="311"/>
                    </a:lnTo>
                    <a:lnTo>
                      <a:pt x="903" y="381"/>
                    </a:lnTo>
                    <a:lnTo>
                      <a:pt x="909" y="454"/>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09" name="AutoShape 19"/>
              <p:cNvSpPr>
                <a:spLocks/>
              </p:cNvSpPr>
              <p:nvPr/>
            </p:nvSpPr>
            <p:spPr bwMode="auto">
              <a:xfrm>
                <a:off x="4911829" y="4890770"/>
                <a:ext cx="452755" cy="1270"/>
              </a:xfrm>
              <a:custGeom>
                <a:avLst/>
                <a:gdLst>
                  <a:gd name="T0" fmla="+- 0 6992 6992"/>
                  <a:gd name="T1" fmla="*/ T0 w 713"/>
                  <a:gd name="T2" fmla="+- 0 7131 6992"/>
                  <a:gd name="T3" fmla="*/ T2 w 713"/>
                  <a:gd name="T4" fmla="+- 0 7183 6992"/>
                  <a:gd name="T5" fmla="*/ T4 w 713"/>
                  <a:gd name="T6" fmla="+- 0 7322 6992"/>
                  <a:gd name="T7" fmla="*/ T6 w 713"/>
                  <a:gd name="T8" fmla="+- 0 7374 6992"/>
                  <a:gd name="T9" fmla="*/ T8 w 713"/>
                  <a:gd name="T10" fmla="+- 0 7513 6992"/>
                  <a:gd name="T11" fmla="*/ T10 w 713"/>
                  <a:gd name="T12" fmla="+- 0 7565 6992"/>
                  <a:gd name="T13" fmla="*/ T12 w 713"/>
                  <a:gd name="T14" fmla="+- 0 7704 6992"/>
                  <a:gd name="T15" fmla="*/ T14 w 713"/>
                </a:gdLst>
                <a:ahLst/>
                <a:cxnLst>
                  <a:cxn ang="0">
                    <a:pos x="T1" y="0"/>
                  </a:cxn>
                  <a:cxn ang="0">
                    <a:pos x="T3" y="0"/>
                  </a:cxn>
                  <a:cxn ang="0">
                    <a:pos x="T5" y="0"/>
                  </a:cxn>
                  <a:cxn ang="0">
                    <a:pos x="T7" y="0"/>
                  </a:cxn>
                  <a:cxn ang="0">
                    <a:pos x="T9" y="0"/>
                  </a:cxn>
                  <a:cxn ang="0">
                    <a:pos x="T11" y="0"/>
                  </a:cxn>
                  <a:cxn ang="0">
                    <a:pos x="T13" y="0"/>
                  </a:cxn>
                  <a:cxn ang="0">
                    <a:pos x="T15" y="0"/>
                  </a:cxn>
                </a:cxnLst>
                <a:rect l="0" t="0" r="r" b="b"/>
                <a:pathLst>
                  <a:path w="713">
                    <a:moveTo>
                      <a:pt x="0" y="0"/>
                    </a:moveTo>
                    <a:lnTo>
                      <a:pt x="139" y="0"/>
                    </a:lnTo>
                    <a:moveTo>
                      <a:pt x="191" y="0"/>
                    </a:moveTo>
                    <a:lnTo>
                      <a:pt x="330" y="0"/>
                    </a:lnTo>
                    <a:moveTo>
                      <a:pt x="382" y="0"/>
                    </a:moveTo>
                    <a:lnTo>
                      <a:pt x="521" y="0"/>
                    </a:lnTo>
                    <a:moveTo>
                      <a:pt x="573" y="0"/>
                    </a:moveTo>
                    <a:lnTo>
                      <a:pt x="712" y="0"/>
                    </a:lnTo>
                  </a:path>
                </a:pathLst>
              </a:custGeom>
              <a:noFill/>
              <a:ln w="73609">
                <a:solidFill>
                  <a:srgbClr val="34619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10" name="Line 20"/>
              <p:cNvSpPr>
                <a:spLocks noChangeShapeType="1"/>
              </p:cNvSpPr>
              <p:nvPr/>
            </p:nvSpPr>
            <p:spPr bwMode="auto">
              <a:xfrm>
                <a:off x="5033749" y="4729480"/>
                <a:ext cx="203200" cy="0"/>
              </a:xfrm>
              <a:prstGeom prst="line">
                <a:avLst/>
              </a:prstGeom>
              <a:noFill/>
              <a:ln w="73622">
                <a:solidFill>
                  <a:srgbClr val="346195"/>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11" name="AutoShape 21"/>
              <p:cNvSpPr>
                <a:spLocks/>
              </p:cNvSpPr>
              <p:nvPr/>
            </p:nvSpPr>
            <p:spPr bwMode="auto">
              <a:xfrm>
                <a:off x="4934054" y="4755515"/>
                <a:ext cx="403225" cy="130810"/>
              </a:xfrm>
              <a:custGeom>
                <a:avLst/>
                <a:gdLst>
                  <a:gd name="T0" fmla="+- 0 7042 7026"/>
                  <a:gd name="T1" fmla="*/ T0 w 635"/>
                  <a:gd name="T2" fmla="+- 0 4813 4695"/>
                  <a:gd name="T3" fmla="*/ 4813 h 206"/>
                  <a:gd name="T4" fmla="+- 0 7026 7026"/>
                  <a:gd name="T5" fmla="*/ T4 w 635"/>
                  <a:gd name="T6" fmla="+- 0 4813 4695"/>
                  <a:gd name="T7" fmla="*/ 4813 h 206"/>
                  <a:gd name="T8" fmla="+- 0 7026 7026"/>
                  <a:gd name="T9" fmla="*/ T8 w 635"/>
                  <a:gd name="T10" fmla="+- 0 4901 4695"/>
                  <a:gd name="T11" fmla="*/ 4901 h 206"/>
                  <a:gd name="T12" fmla="+- 0 7042 7026"/>
                  <a:gd name="T13" fmla="*/ T12 w 635"/>
                  <a:gd name="T14" fmla="+- 0 4901 4695"/>
                  <a:gd name="T15" fmla="*/ 4901 h 206"/>
                  <a:gd name="T16" fmla="+- 0 7042 7026"/>
                  <a:gd name="T17" fmla="*/ T16 w 635"/>
                  <a:gd name="T18" fmla="+- 0 4813 4695"/>
                  <a:gd name="T19" fmla="*/ 4813 h 206"/>
                  <a:gd name="T20" fmla="+- 0 7349 7026"/>
                  <a:gd name="T21" fmla="*/ T20 w 635"/>
                  <a:gd name="T22" fmla="+- 0 4695 4695"/>
                  <a:gd name="T23" fmla="*/ 4695 h 206"/>
                  <a:gd name="T24" fmla="+- 0 7334 7026"/>
                  <a:gd name="T25" fmla="*/ T24 w 635"/>
                  <a:gd name="T26" fmla="+- 0 4695 4695"/>
                  <a:gd name="T27" fmla="*/ 4695 h 206"/>
                  <a:gd name="T28" fmla="+- 0 7334 7026"/>
                  <a:gd name="T29" fmla="*/ T28 w 635"/>
                  <a:gd name="T30" fmla="+- 0 4821 4695"/>
                  <a:gd name="T31" fmla="*/ 4821 h 206"/>
                  <a:gd name="T32" fmla="+- 0 7349 7026"/>
                  <a:gd name="T33" fmla="*/ T32 w 635"/>
                  <a:gd name="T34" fmla="+- 0 4821 4695"/>
                  <a:gd name="T35" fmla="*/ 4821 h 206"/>
                  <a:gd name="T36" fmla="+- 0 7349 7026"/>
                  <a:gd name="T37" fmla="*/ T36 w 635"/>
                  <a:gd name="T38" fmla="+- 0 4695 4695"/>
                  <a:gd name="T39" fmla="*/ 4695 h 206"/>
                  <a:gd name="T40" fmla="+- 0 7660 7026"/>
                  <a:gd name="T41" fmla="*/ T40 w 635"/>
                  <a:gd name="T42" fmla="+- 0 4813 4695"/>
                  <a:gd name="T43" fmla="*/ 4813 h 206"/>
                  <a:gd name="T44" fmla="+- 0 7644 7026"/>
                  <a:gd name="T45" fmla="*/ T44 w 635"/>
                  <a:gd name="T46" fmla="+- 0 4813 4695"/>
                  <a:gd name="T47" fmla="*/ 4813 h 206"/>
                  <a:gd name="T48" fmla="+- 0 7644 7026"/>
                  <a:gd name="T49" fmla="*/ T48 w 635"/>
                  <a:gd name="T50" fmla="+- 0 4901 4695"/>
                  <a:gd name="T51" fmla="*/ 4901 h 206"/>
                  <a:gd name="T52" fmla="+- 0 7660 7026"/>
                  <a:gd name="T53" fmla="*/ T52 w 635"/>
                  <a:gd name="T54" fmla="+- 0 4901 4695"/>
                  <a:gd name="T55" fmla="*/ 4901 h 206"/>
                  <a:gd name="T56" fmla="+- 0 7660 7026"/>
                  <a:gd name="T57" fmla="*/ T56 w 635"/>
                  <a:gd name="T58" fmla="+- 0 4813 4695"/>
                  <a:gd name="T59" fmla="*/ 4813 h 2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635" h="206">
                    <a:moveTo>
                      <a:pt x="16" y="118"/>
                    </a:moveTo>
                    <a:lnTo>
                      <a:pt x="0" y="118"/>
                    </a:lnTo>
                    <a:lnTo>
                      <a:pt x="0" y="206"/>
                    </a:lnTo>
                    <a:lnTo>
                      <a:pt x="16" y="206"/>
                    </a:lnTo>
                    <a:lnTo>
                      <a:pt x="16" y="118"/>
                    </a:lnTo>
                    <a:moveTo>
                      <a:pt x="323" y="0"/>
                    </a:moveTo>
                    <a:lnTo>
                      <a:pt x="308" y="0"/>
                    </a:lnTo>
                    <a:lnTo>
                      <a:pt x="308" y="126"/>
                    </a:lnTo>
                    <a:lnTo>
                      <a:pt x="323" y="126"/>
                    </a:lnTo>
                    <a:lnTo>
                      <a:pt x="323" y="0"/>
                    </a:lnTo>
                    <a:moveTo>
                      <a:pt x="634" y="118"/>
                    </a:moveTo>
                    <a:lnTo>
                      <a:pt x="618" y="118"/>
                    </a:lnTo>
                    <a:lnTo>
                      <a:pt x="618" y="206"/>
                    </a:lnTo>
                    <a:lnTo>
                      <a:pt x="634" y="206"/>
                    </a:lnTo>
                    <a:lnTo>
                      <a:pt x="634" y="118"/>
                    </a:lnTo>
                  </a:path>
                </a:pathLst>
              </a:custGeom>
              <a:solidFill>
                <a:srgbClr val="346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12" name="Line 22"/>
              <p:cNvSpPr>
                <a:spLocks noChangeShapeType="1"/>
              </p:cNvSpPr>
              <p:nvPr/>
            </p:nvSpPr>
            <p:spPr bwMode="auto">
              <a:xfrm>
                <a:off x="4934054" y="4835525"/>
                <a:ext cx="397510" cy="0"/>
              </a:xfrm>
              <a:prstGeom prst="line">
                <a:avLst/>
              </a:prstGeom>
              <a:noFill/>
              <a:ln w="9411">
                <a:solidFill>
                  <a:srgbClr val="346195"/>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13" name="Line 23"/>
              <p:cNvSpPr>
                <a:spLocks noChangeShapeType="1"/>
              </p:cNvSpPr>
              <p:nvPr/>
            </p:nvSpPr>
            <p:spPr bwMode="auto">
              <a:xfrm>
                <a:off x="4991204" y="4891405"/>
                <a:ext cx="310515" cy="0"/>
              </a:xfrm>
              <a:prstGeom prst="line">
                <a:avLst/>
              </a:prstGeom>
              <a:noFill/>
              <a:ln w="9982">
                <a:solidFill>
                  <a:srgbClr val="346195"/>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14" name="Rectangle 113"/>
              <p:cNvSpPr/>
              <p:nvPr/>
            </p:nvSpPr>
            <p:spPr>
              <a:xfrm>
                <a:off x="4440734" y="5105400"/>
                <a:ext cx="1563248" cy="369332"/>
              </a:xfrm>
              <a:prstGeom prst="rect">
                <a:avLst/>
              </a:prstGeom>
            </p:spPr>
            <p:txBody>
              <a:bodyPr wrap="none">
                <a:spAutoFit/>
              </a:bodyPr>
              <a:lstStyle/>
              <a:p>
                <a:r>
                  <a:rPr lang="en-US" sz="900" dirty="0">
                    <a:solidFill>
                      <a:srgbClr val="FFFFFF"/>
                    </a:solidFill>
                    <a:latin typeface="Arial" pitchFamily="34" charset="0"/>
                  </a:rPr>
                  <a:t>Risk Categorization Matrix </a:t>
                </a:r>
                <a:endParaRPr lang="en-US" sz="900" dirty="0" smtClean="0">
                  <a:solidFill>
                    <a:srgbClr val="FFFFFF"/>
                  </a:solidFill>
                  <a:latin typeface="Arial" pitchFamily="34" charset="0"/>
                </a:endParaRPr>
              </a:p>
              <a:p>
                <a:pPr algn="ctr"/>
                <a:r>
                  <a:rPr lang="en-US" sz="900" dirty="0" smtClean="0">
                    <a:solidFill>
                      <a:srgbClr val="FFFFFF"/>
                    </a:solidFill>
                    <a:latin typeface="Arial" pitchFamily="34" charset="0"/>
                  </a:rPr>
                  <a:t>(</a:t>
                </a:r>
                <a:r>
                  <a:rPr lang="en-US" sz="900" dirty="0">
                    <a:solidFill>
                      <a:srgbClr val="FFFFFF"/>
                    </a:solidFill>
                    <a:latin typeface="Arial" pitchFamily="34" charset="0"/>
                  </a:rPr>
                  <a:t>RM) </a:t>
                </a:r>
              </a:p>
            </p:txBody>
          </p:sp>
        </p:grpSp>
        <p:grpSp>
          <p:nvGrpSpPr>
            <p:cNvPr id="51" name="Group 50"/>
            <p:cNvGrpSpPr/>
            <p:nvPr/>
          </p:nvGrpSpPr>
          <p:grpSpPr>
            <a:xfrm>
              <a:off x="5694616" y="3875628"/>
              <a:ext cx="1146468" cy="1179041"/>
              <a:chOff x="6913816" y="3079328"/>
              <a:chExt cx="1146468" cy="1179041"/>
            </a:xfrm>
          </p:grpSpPr>
          <p:pic>
            <p:nvPicPr>
              <p:cNvPr id="101" name="Picture 3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13270" y="3079328"/>
                <a:ext cx="883920" cy="88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Freeform 37"/>
              <p:cNvSpPr>
                <a:spLocks/>
              </p:cNvSpPr>
              <p:nvPr/>
            </p:nvSpPr>
            <p:spPr bwMode="auto">
              <a:xfrm>
                <a:off x="7173595" y="3140923"/>
                <a:ext cx="577215" cy="577215"/>
              </a:xfrm>
              <a:custGeom>
                <a:avLst/>
                <a:gdLst>
                  <a:gd name="T0" fmla="+- 0 8735 8281"/>
                  <a:gd name="T1" fmla="*/ T0 w 909"/>
                  <a:gd name="T2" fmla="+- 0 4043 4043"/>
                  <a:gd name="T3" fmla="*/ 4043 h 909"/>
                  <a:gd name="T4" fmla="+- 0 8662 8281"/>
                  <a:gd name="T5" fmla="*/ T4 w 909"/>
                  <a:gd name="T6" fmla="+- 0 4049 4043"/>
                  <a:gd name="T7" fmla="*/ 4049 h 909"/>
                  <a:gd name="T8" fmla="+- 0 8592 8281"/>
                  <a:gd name="T9" fmla="*/ T8 w 909"/>
                  <a:gd name="T10" fmla="+- 0 4066 4043"/>
                  <a:gd name="T11" fmla="*/ 4066 h 909"/>
                  <a:gd name="T12" fmla="+- 0 8526 8281"/>
                  <a:gd name="T13" fmla="*/ T12 w 909"/>
                  <a:gd name="T14" fmla="+- 0 4094 4043"/>
                  <a:gd name="T15" fmla="*/ 4094 h 909"/>
                  <a:gd name="T16" fmla="+- 0 8467 8281"/>
                  <a:gd name="T17" fmla="*/ T16 w 909"/>
                  <a:gd name="T18" fmla="+- 0 4131 4043"/>
                  <a:gd name="T19" fmla="*/ 4131 h 909"/>
                  <a:gd name="T20" fmla="+- 0 8414 8281"/>
                  <a:gd name="T21" fmla="*/ T20 w 909"/>
                  <a:gd name="T22" fmla="+- 0 4176 4043"/>
                  <a:gd name="T23" fmla="*/ 4176 h 909"/>
                  <a:gd name="T24" fmla="+- 0 8369 8281"/>
                  <a:gd name="T25" fmla="*/ T24 w 909"/>
                  <a:gd name="T26" fmla="+- 0 4229 4043"/>
                  <a:gd name="T27" fmla="*/ 4229 h 909"/>
                  <a:gd name="T28" fmla="+- 0 8332 8281"/>
                  <a:gd name="T29" fmla="*/ T28 w 909"/>
                  <a:gd name="T30" fmla="+- 0 4288 4043"/>
                  <a:gd name="T31" fmla="*/ 4288 h 909"/>
                  <a:gd name="T32" fmla="+- 0 8304 8281"/>
                  <a:gd name="T33" fmla="*/ T32 w 909"/>
                  <a:gd name="T34" fmla="+- 0 4354 4043"/>
                  <a:gd name="T35" fmla="*/ 4354 h 909"/>
                  <a:gd name="T36" fmla="+- 0 8287 8281"/>
                  <a:gd name="T37" fmla="*/ T36 w 909"/>
                  <a:gd name="T38" fmla="+- 0 4424 4043"/>
                  <a:gd name="T39" fmla="*/ 4424 h 909"/>
                  <a:gd name="T40" fmla="+- 0 8281 8281"/>
                  <a:gd name="T41" fmla="*/ T40 w 909"/>
                  <a:gd name="T42" fmla="+- 0 4497 4043"/>
                  <a:gd name="T43" fmla="*/ 4497 h 909"/>
                  <a:gd name="T44" fmla="+- 0 8287 8281"/>
                  <a:gd name="T45" fmla="*/ T44 w 909"/>
                  <a:gd name="T46" fmla="+- 0 4571 4043"/>
                  <a:gd name="T47" fmla="*/ 4571 h 909"/>
                  <a:gd name="T48" fmla="+- 0 8304 8281"/>
                  <a:gd name="T49" fmla="*/ T48 w 909"/>
                  <a:gd name="T50" fmla="+- 0 4641 4043"/>
                  <a:gd name="T51" fmla="*/ 4641 h 909"/>
                  <a:gd name="T52" fmla="+- 0 8332 8281"/>
                  <a:gd name="T53" fmla="*/ T52 w 909"/>
                  <a:gd name="T54" fmla="+- 0 4706 4043"/>
                  <a:gd name="T55" fmla="*/ 4706 h 909"/>
                  <a:gd name="T56" fmla="+- 0 8369 8281"/>
                  <a:gd name="T57" fmla="*/ T56 w 909"/>
                  <a:gd name="T58" fmla="+- 0 4766 4043"/>
                  <a:gd name="T59" fmla="*/ 4766 h 909"/>
                  <a:gd name="T60" fmla="+- 0 8414 8281"/>
                  <a:gd name="T61" fmla="*/ T60 w 909"/>
                  <a:gd name="T62" fmla="+- 0 4819 4043"/>
                  <a:gd name="T63" fmla="*/ 4819 h 909"/>
                  <a:gd name="T64" fmla="+- 0 8467 8281"/>
                  <a:gd name="T65" fmla="*/ T64 w 909"/>
                  <a:gd name="T66" fmla="+- 0 4864 4043"/>
                  <a:gd name="T67" fmla="*/ 4864 h 909"/>
                  <a:gd name="T68" fmla="+- 0 8526 8281"/>
                  <a:gd name="T69" fmla="*/ T68 w 909"/>
                  <a:gd name="T70" fmla="+- 0 4901 4043"/>
                  <a:gd name="T71" fmla="*/ 4901 h 909"/>
                  <a:gd name="T72" fmla="+- 0 8592 8281"/>
                  <a:gd name="T73" fmla="*/ T72 w 909"/>
                  <a:gd name="T74" fmla="+- 0 4929 4043"/>
                  <a:gd name="T75" fmla="*/ 4929 h 909"/>
                  <a:gd name="T76" fmla="+- 0 8662 8281"/>
                  <a:gd name="T77" fmla="*/ T76 w 909"/>
                  <a:gd name="T78" fmla="+- 0 4946 4043"/>
                  <a:gd name="T79" fmla="*/ 4946 h 909"/>
                  <a:gd name="T80" fmla="+- 0 8735 8281"/>
                  <a:gd name="T81" fmla="*/ T80 w 909"/>
                  <a:gd name="T82" fmla="+- 0 4952 4043"/>
                  <a:gd name="T83" fmla="*/ 4952 h 909"/>
                  <a:gd name="T84" fmla="+- 0 8809 8281"/>
                  <a:gd name="T85" fmla="*/ T84 w 909"/>
                  <a:gd name="T86" fmla="+- 0 4946 4043"/>
                  <a:gd name="T87" fmla="*/ 4946 h 909"/>
                  <a:gd name="T88" fmla="+- 0 8879 8281"/>
                  <a:gd name="T89" fmla="*/ T88 w 909"/>
                  <a:gd name="T90" fmla="+- 0 4929 4043"/>
                  <a:gd name="T91" fmla="*/ 4929 h 909"/>
                  <a:gd name="T92" fmla="+- 0 8944 8281"/>
                  <a:gd name="T93" fmla="*/ T92 w 909"/>
                  <a:gd name="T94" fmla="+- 0 4901 4043"/>
                  <a:gd name="T95" fmla="*/ 4901 h 909"/>
                  <a:gd name="T96" fmla="+- 0 9004 8281"/>
                  <a:gd name="T97" fmla="*/ T96 w 909"/>
                  <a:gd name="T98" fmla="+- 0 4864 4043"/>
                  <a:gd name="T99" fmla="*/ 4864 h 909"/>
                  <a:gd name="T100" fmla="+- 0 9057 8281"/>
                  <a:gd name="T101" fmla="*/ T100 w 909"/>
                  <a:gd name="T102" fmla="+- 0 4819 4043"/>
                  <a:gd name="T103" fmla="*/ 4819 h 909"/>
                  <a:gd name="T104" fmla="+- 0 9102 8281"/>
                  <a:gd name="T105" fmla="*/ T104 w 909"/>
                  <a:gd name="T106" fmla="+- 0 4766 4043"/>
                  <a:gd name="T107" fmla="*/ 4766 h 909"/>
                  <a:gd name="T108" fmla="+- 0 9139 8281"/>
                  <a:gd name="T109" fmla="*/ T108 w 909"/>
                  <a:gd name="T110" fmla="+- 0 4706 4043"/>
                  <a:gd name="T111" fmla="*/ 4706 h 909"/>
                  <a:gd name="T112" fmla="+- 0 9167 8281"/>
                  <a:gd name="T113" fmla="*/ T112 w 909"/>
                  <a:gd name="T114" fmla="+- 0 4641 4043"/>
                  <a:gd name="T115" fmla="*/ 4641 h 909"/>
                  <a:gd name="T116" fmla="+- 0 9184 8281"/>
                  <a:gd name="T117" fmla="*/ T116 w 909"/>
                  <a:gd name="T118" fmla="+- 0 4571 4043"/>
                  <a:gd name="T119" fmla="*/ 4571 h 909"/>
                  <a:gd name="T120" fmla="+- 0 9190 8281"/>
                  <a:gd name="T121" fmla="*/ T120 w 909"/>
                  <a:gd name="T122" fmla="+- 0 4497 4043"/>
                  <a:gd name="T123" fmla="*/ 4497 h 909"/>
                  <a:gd name="T124" fmla="+- 0 9184 8281"/>
                  <a:gd name="T125" fmla="*/ T124 w 909"/>
                  <a:gd name="T126" fmla="+- 0 4424 4043"/>
                  <a:gd name="T127" fmla="*/ 4424 h 909"/>
                  <a:gd name="T128" fmla="+- 0 9167 8281"/>
                  <a:gd name="T129" fmla="*/ T128 w 909"/>
                  <a:gd name="T130" fmla="+- 0 4354 4043"/>
                  <a:gd name="T131" fmla="*/ 4354 h 909"/>
                  <a:gd name="T132" fmla="+- 0 9139 8281"/>
                  <a:gd name="T133" fmla="*/ T132 w 909"/>
                  <a:gd name="T134" fmla="+- 0 4288 4043"/>
                  <a:gd name="T135" fmla="*/ 4288 h 909"/>
                  <a:gd name="T136" fmla="+- 0 9102 8281"/>
                  <a:gd name="T137" fmla="*/ T136 w 909"/>
                  <a:gd name="T138" fmla="+- 0 4229 4043"/>
                  <a:gd name="T139" fmla="*/ 4229 h 909"/>
                  <a:gd name="T140" fmla="+- 0 9057 8281"/>
                  <a:gd name="T141" fmla="*/ T140 w 909"/>
                  <a:gd name="T142" fmla="+- 0 4176 4043"/>
                  <a:gd name="T143" fmla="*/ 4176 h 909"/>
                  <a:gd name="T144" fmla="+- 0 9004 8281"/>
                  <a:gd name="T145" fmla="*/ T144 w 909"/>
                  <a:gd name="T146" fmla="+- 0 4131 4043"/>
                  <a:gd name="T147" fmla="*/ 4131 h 909"/>
                  <a:gd name="T148" fmla="+- 0 8944 8281"/>
                  <a:gd name="T149" fmla="*/ T148 w 909"/>
                  <a:gd name="T150" fmla="+- 0 4094 4043"/>
                  <a:gd name="T151" fmla="*/ 4094 h 909"/>
                  <a:gd name="T152" fmla="+- 0 8879 8281"/>
                  <a:gd name="T153" fmla="*/ T152 w 909"/>
                  <a:gd name="T154" fmla="+- 0 4066 4043"/>
                  <a:gd name="T155" fmla="*/ 4066 h 909"/>
                  <a:gd name="T156" fmla="+- 0 8809 8281"/>
                  <a:gd name="T157" fmla="*/ T156 w 909"/>
                  <a:gd name="T158" fmla="+- 0 4049 4043"/>
                  <a:gd name="T159" fmla="*/ 4049 h 909"/>
                  <a:gd name="T160" fmla="+- 0 8735 8281"/>
                  <a:gd name="T161" fmla="*/ T160 w 909"/>
                  <a:gd name="T162" fmla="+- 0 4043 4043"/>
                  <a:gd name="T163" fmla="*/ 4043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454" y="0"/>
                    </a:moveTo>
                    <a:lnTo>
                      <a:pt x="381" y="6"/>
                    </a:lnTo>
                    <a:lnTo>
                      <a:pt x="311" y="23"/>
                    </a:lnTo>
                    <a:lnTo>
                      <a:pt x="245" y="51"/>
                    </a:lnTo>
                    <a:lnTo>
                      <a:pt x="186" y="88"/>
                    </a:lnTo>
                    <a:lnTo>
                      <a:pt x="133" y="133"/>
                    </a:lnTo>
                    <a:lnTo>
                      <a:pt x="88" y="186"/>
                    </a:lnTo>
                    <a:lnTo>
                      <a:pt x="51" y="245"/>
                    </a:lnTo>
                    <a:lnTo>
                      <a:pt x="23" y="311"/>
                    </a:lnTo>
                    <a:lnTo>
                      <a:pt x="6" y="381"/>
                    </a:lnTo>
                    <a:lnTo>
                      <a:pt x="0" y="454"/>
                    </a:lnTo>
                    <a:lnTo>
                      <a:pt x="6" y="528"/>
                    </a:lnTo>
                    <a:lnTo>
                      <a:pt x="23" y="598"/>
                    </a:lnTo>
                    <a:lnTo>
                      <a:pt x="51" y="663"/>
                    </a:lnTo>
                    <a:lnTo>
                      <a:pt x="88" y="723"/>
                    </a:lnTo>
                    <a:lnTo>
                      <a:pt x="133" y="776"/>
                    </a:lnTo>
                    <a:lnTo>
                      <a:pt x="186" y="821"/>
                    </a:lnTo>
                    <a:lnTo>
                      <a:pt x="245" y="858"/>
                    </a:lnTo>
                    <a:lnTo>
                      <a:pt x="311" y="886"/>
                    </a:lnTo>
                    <a:lnTo>
                      <a:pt x="381" y="903"/>
                    </a:lnTo>
                    <a:lnTo>
                      <a:pt x="454" y="909"/>
                    </a:lnTo>
                    <a:lnTo>
                      <a:pt x="528" y="903"/>
                    </a:lnTo>
                    <a:lnTo>
                      <a:pt x="598" y="886"/>
                    </a:lnTo>
                    <a:lnTo>
                      <a:pt x="663" y="858"/>
                    </a:lnTo>
                    <a:lnTo>
                      <a:pt x="723" y="821"/>
                    </a:lnTo>
                    <a:lnTo>
                      <a:pt x="776" y="776"/>
                    </a:lnTo>
                    <a:lnTo>
                      <a:pt x="821" y="723"/>
                    </a:lnTo>
                    <a:lnTo>
                      <a:pt x="858" y="663"/>
                    </a:lnTo>
                    <a:lnTo>
                      <a:pt x="886" y="598"/>
                    </a:lnTo>
                    <a:lnTo>
                      <a:pt x="903" y="528"/>
                    </a:lnTo>
                    <a:lnTo>
                      <a:pt x="909" y="454"/>
                    </a:lnTo>
                    <a:lnTo>
                      <a:pt x="903" y="381"/>
                    </a:lnTo>
                    <a:lnTo>
                      <a:pt x="886" y="311"/>
                    </a:lnTo>
                    <a:lnTo>
                      <a:pt x="858" y="245"/>
                    </a:lnTo>
                    <a:lnTo>
                      <a:pt x="821" y="186"/>
                    </a:lnTo>
                    <a:lnTo>
                      <a:pt x="776" y="133"/>
                    </a:lnTo>
                    <a:lnTo>
                      <a:pt x="723" y="88"/>
                    </a:lnTo>
                    <a:lnTo>
                      <a:pt x="663" y="51"/>
                    </a:lnTo>
                    <a:lnTo>
                      <a:pt x="598" y="23"/>
                    </a:lnTo>
                    <a:lnTo>
                      <a:pt x="528" y="6"/>
                    </a:ln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03" name="Freeform 38"/>
              <p:cNvSpPr>
                <a:spLocks/>
              </p:cNvSpPr>
              <p:nvPr/>
            </p:nvSpPr>
            <p:spPr bwMode="auto">
              <a:xfrm>
                <a:off x="7173595" y="3140923"/>
                <a:ext cx="577215" cy="577215"/>
              </a:xfrm>
              <a:custGeom>
                <a:avLst/>
                <a:gdLst>
                  <a:gd name="T0" fmla="+- 0 9190 8281"/>
                  <a:gd name="T1" fmla="*/ T0 w 909"/>
                  <a:gd name="T2" fmla="+- 0 4497 4043"/>
                  <a:gd name="T3" fmla="*/ 4497 h 909"/>
                  <a:gd name="T4" fmla="+- 0 9184 8281"/>
                  <a:gd name="T5" fmla="*/ T4 w 909"/>
                  <a:gd name="T6" fmla="+- 0 4571 4043"/>
                  <a:gd name="T7" fmla="*/ 4571 h 909"/>
                  <a:gd name="T8" fmla="+- 0 9167 8281"/>
                  <a:gd name="T9" fmla="*/ T8 w 909"/>
                  <a:gd name="T10" fmla="+- 0 4641 4043"/>
                  <a:gd name="T11" fmla="*/ 4641 h 909"/>
                  <a:gd name="T12" fmla="+- 0 9139 8281"/>
                  <a:gd name="T13" fmla="*/ T12 w 909"/>
                  <a:gd name="T14" fmla="+- 0 4706 4043"/>
                  <a:gd name="T15" fmla="*/ 4706 h 909"/>
                  <a:gd name="T16" fmla="+- 0 9102 8281"/>
                  <a:gd name="T17" fmla="*/ T16 w 909"/>
                  <a:gd name="T18" fmla="+- 0 4766 4043"/>
                  <a:gd name="T19" fmla="*/ 4766 h 909"/>
                  <a:gd name="T20" fmla="+- 0 9057 8281"/>
                  <a:gd name="T21" fmla="*/ T20 w 909"/>
                  <a:gd name="T22" fmla="+- 0 4819 4043"/>
                  <a:gd name="T23" fmla="*/ 4819 h 909"/>
                  <a:gd name="T24" fmla="+- 0 9004 8281"/>
                  <a:gd name="T25" fmla="*/ T24 w 909"/>
                  <a:gd name="T26" fmla="+- 0 4864 4043"/>
                  <a:gd name="T27" fmla="*/ 4864 h 909"/>
                  <a:gd name="T28" fmla="+- 0 8944 8281"/>
                  <a:gd name="T29" fmla="*/ T28 w 909"/>
                  <a:gd name="T30" fmla="+- 0 4901 4043"/>
                  <a:gd name="T31" fmla="*/ 4901 h 909"/>
                  <a:gd name="T32" fmla="+- 0 8879 8281"/>
                  <a:gd name="T33" fmla="*/ T32 w 909"/>
                  <a:gd name="T34" fmla="+- 0 4929 4043"/>
                  <a:gd name="T35" fmla="*/ 4929 h 909"/>
                  <a:gd name="T36" fmla="+- 0 8809 8281"/>
                  <a:gd name="T37" fmla="*/ T36 w 909"/>
                  <a:gd name="T38" fmla="+- 0 4946 4043"/>
                  <a:gd name="T39" fmla="*/ 4946 h 909"/>
                  <a:gd name="T40" fmla="+- 0 8735 8281"/>
                  <a:gd name="T41" fmla="*/ T40 w 909"/>
                  <a:gd name="T42" fmla="+- 0 4952 4043"/>
                  <a:gd name="T43" fmla="*/ 4952 h 909"/>
                  <a:gd name="T44" fmla="+- 0 8662 8281"/>
                  <a:gd name="T45" fmla="*/ T44 w 909"/>
                  <a:gd name="T46" fmla="+- 0 4946 4043"/>
                  <a:gd name="T47" fmla="*/ 4946 h 909"/>
                  <a:gd name="T48" fmla="+- 0 8592 8281"/>
                  <a:gd name="T49" fmla="*/ T48 w 909"/>
                  <a:gd name="T50" fmla="+- 0 4929 4043"/>
                  <a:gd name="T51" fmla="*/ 4929 h 909"/>
                  <a:gd name="T52" fmla="+- 0 8526 8281"/>
                  <a:gd name="T53" fmla="*/ T52 w 909"/>
                  <a:gd name="T54" fmla="+- 0 4901 4043"/>
                  <a:gd name="T55" fmla="*/ 4901 h 909"/>
                  <a:gd name="T56" fmla="+- 0 8467 8281"/>
                  <a:gd name="T57" fmla="*/ T56 w 909"/>
                  <a:gd name="T58" fmla="+- 0 4864 4043"/>
                  <a:gd name="T59" fmla="*/ 4864 h 909"/>
                  <a:gd name="T60" fmla="+- 0 8414 8281"/>
                  <a:gd name="T61" fmla="*/ T60 w 909"/>
                  <a:gd name="T62" fmla="+- 0 4819 4043"/>
                  <a:gd name="T63" fmla="*/ 4819 h 909"/>
                  <a:gd name="T64" fmla="+- 0 8369 8281"/>
                  <a:gd name="T65" fmla="*/ T64 w 909"/>
                  <a:gd name="T66" fmla="+- 0 4766 4043"/>
                  <a:gd name="T67" fmla="*/ 4766 h 909"/>
                  <a:gd name="T68" fmla="+- 0 8332 8281"/>
                  <a:gd name="T69" fmla="*/ T68 w 909"/>
                  <a:gd name="T70" fmla="+- 0 4706 4043"/>
                  <a:gd name="T71" fmla="*/ 4706 h 909"/>
                  <a:gd name="T72" fmla="+- 0 8304 8281"/>
                  <a:gd name="T73" fmla="*/ T72 w 909"/>
                  <a:gd name="T74" fmla="+- 0 4641 4043"/>
                  <a:gd name="T75" fmla="*/ 4641 h 909"/>
                  <a:gd name="T76" fmla="+- 0 8287 8281"/>
                  <a:gd name="T77" fmla="*/ T76 w 909"/>
                  <a:gd name="T78" fmla="+- 0 4571 4043"/>
                  <a:gd name="T79" fmla="*/ 4571 h 909"/>
                  <a:gd name="T80" fmla="+- 0 8281 8281"/>
                  <a:gd name="T81" fmla="*/ T80 w 909"/>
                  <a:gd name="T82" fmla="+- 0 4497 4043"/>
                  <a:gd name="T83" fmla="*/ 4497 h 909"/>
                  <a:gd name="T84" fmla="+- 0 8287 8281"/>
                  <a:gd name="T85" fmla="*/ T84 w 909"/>
                  <a:gd name="T86" fmla="+- 0 4424 4043"/>
                  <a:gd name="T87" fmla="*/ 4424 h 909"/>
                  <a:gd name="T88" fmla="+- 0 8304 8281"/>
                  <a:gd name="T89" fmla="*/ T88 w 909"/>
                  <a:gd name="T90" fmla="+- 0 4354 4043"/>
                  <a:gd name="T91" fmla="*/ 4354 h 909"/>
                  <a:gd name="T92" fmla="+- 0 8332 8281"/>
                  <a:gd name="T93" fmla="*/ T92 w 909"/>
                  <a:gd name="T94" fmla="+- 0 4288 4043"/>
                  <a:gd name="T95" fmla="*/ 4288 h 909"/>
                  <a:gd name="T96" fmla="+- 0 8369 8281"/>
                  <a:gd name="T97" fmla="*/ T96 w 909"/>
                  <a:gd name="T98" fmla="+- 0 4229 4043"/>
                  <a:gd name="T99" fmla="*/ 4229 h 909"/>
                  <a:gd name="T100" fmla="+- 0 8414 8281"/>
                  <a:gd name="T101" fmla="*/ T100 w 909"/>
                  <a:gd name="T102" fmla="+- 0 4176 4043"/>
                  <a:gd name="T103" fmla="*/ 4176 h 909"/>
                  <a:gd name="T104" fmla="+- 0 8467 8281"/>
                  <a:gd name="T105" fmla="*/ T104 w 909"/>
                  <a:gd name="T106" fmla="+- 0 4131 4043"/>
                  <a:gd name="T107" fmla="*/ 4131 h 909"/>
                  <a:gd name="T108" fmla="+- 0 8526 8281"/>
                  <a:gd name="T109" fmla="*/ T108 w 909"/>
                  <a:gd name="T110" fmla="+- 0 4094 4043"/>
                  <a:gd name="T111" fmla="*/ 4094 h 909"/>
                  <a:gd name="T112" fmla="+- 0 8592 8281"/>
                  <a:gd name="T113" fmla="*/ T112 w 909"/>
                  <a:gd name="T114" fmla="+- 0 4066 4043"/>
                  <a:gd name="T115" fmla="*/ 4066 h 909"/>
                  <a:gd name="T116" fmla="+- 0 8662 8281"/>
                  <a:gd name="T117" fmla="*/ T116 w 909"/>
                  <a:gd name="T118" fmla="+- 0 4049 4043"/>
                  <a:gd name="T119" fmla="*/ 4049 h 909"/>
                  <a:gd name="T120" fmla="+- 0 8735 8281"/>
                  <a:gd name="T121" fmla="*/ T120 w 909"/>
                  <a:gd name="T122" fmla="+- 0 4043 4043"/>
                  <a:gd name="T123" fmla="*/ 4043 h 909"/>
                  <a:gd name="T124" fmla="+- 0 8809 8281"/>
                  <a:gd name="T125" fmla="*/ T124 w 909"/>
                  <a:gd name="T126" fmla="+- 0 4049 4043"/>
                  <a:gd name="T127" fmla="*/ 4049 h 909"/>
                  <a:gd name="T128" fmla="+- 0 8879 8281"/>
                  <a:gd name="T129" fmla="*/ T128 w 909"/>
                  <a:gd name="T130" fmla="+- 0 4066 4043"/>
                  <a:gd name="T131" fmla="*/ 4066 h 909"/>
                  <a:gd name="T132" fmla="+- 0 8944 8281"/>
                  <a:gd name="T133" fmla="*/ T132 w 909"/>
                  <a:gd name="T134" fmla="+- 0 4094 4043"/>
                  <a:gd name="T135" fmla="*/ 4094 h 909"/>
                  <a:gd name="T136" fmla="+- 0 9004 8281"/>
                  <a:gd name="T137" fmla="*/ T136 w 909"/>
                  <a:gd name="T138" fmla="+- 0 4131 4043"/>
                  <a:gd name="T139" fmla="*/ 4131 h 909"/>
                  <a:gd name="T140" fmla="+- 0 9057 8281"/>
                  <a:gd name="T141" fmla="*/ T140 w 909"/>
                  <a:gd name="T142" fmla="+- 0 4176 4043"/>
                  <a:gd name="T143" fmla="*/ 4176 h 909"/>
                  <a:gd name="T144" fmla="+- 0 9102 8281"/>
                  <a:gd name="T145" fmla="*/ T144 w 909"/>
                  <a:gd name="T146" fmla="+- 0 4229 4043"/>
                  <a:gd name="T147" fmla="*/ 4229 h 909"/>
                  <a:gd name="T148" fmla="+- 0 9139 8281"/>
                  <a:gd name="T149" fmla="*/ T148 w 909"/>
                  <a:gd name="T150" fmla="+- 0 4288 4043"/>
                  <a:gd name="T151" fmla="*/ 4288 h 909"/>
                  <a:gd name="T152" fmla="+- 0 9167 8281"/>
                  <a:gd name="T153" fmla="*/ T152 w 909"/>
                  <a:gd name="T154" fmla="+- 0 4354 4043"/>
                  <a:gd name="T155" fmla="*/ 4354 h 909"/>
                  <a:gd name="T156" fmla="+- 0 9184 8281"/>
                  <a:gd name="T157" fmla="*/ T156 w 909"/>
                  <a:gd name="T158" fmla="+- 0 4424 4043"/>
                  <a:gd name="T159" fmla="*/ 4424 h 909"/>
                  <a:gd name="T160" fmla="+- 0 9190 8281"/>
                  <a:gd name="T161" fmla="*/ T160 w 909"/>
                  <a:gd name="T162" fmla="+- 0 4497 4043"/>
                  <a:gd name="T163" fmla="*/ 4497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909" y="454"/>
                    </a:moveTo>
                    <a:lnTo>
                      <a:pt x="903" y="528"/>
                    </a:lnTo>
                    <a:lnTo>
                      <a:pt x="886" y="598"/>
                    </a:lnTo>
                    <a:lnTo>
                      <a:pt x="858" y="663"/>
                    </a:lnTo>
                    <a:lnTo>
                      <a:pt x="821" y="723"/>
                    </a:lnTo>
                    <a:lnTo>
                      <a:pt x="776" y="776"/>
                    </a:lnTo>
                    <a:lnTo>
                      <a:pt x="723" y="821"/>
                    </a:lnTo>
                    <a:lnTo>
                      <a:pt x="663" y="858"/>
                    </a:lnTo>
                    <a:lnTo>
                      <a:pt x="598" y="886"/>
                    </a:lnTo>
                    <a:lnTo>
                      <a:pt x="528" y="903"/>
                    </a:lnTo>
                    <a:lnTo>
                      <a:pt x="454" y="909"/>
                    </a:lnTo>
                    <a:lnTo>
                      <a:pt x="381" y="903"/>
                    </a:lnTo>
                    <a:lnTo>
                      <a:pt x="311" y="886"/>
                    </a:lnTo>
                    <a:lnTo>
                      <a:pt x="245" y="858"/>
                    </a:lnTo>
                    <a:lnTo>
                      <a:pt x="186" y="821"/>
                    </a:lnTo>
                    <a:lnTo>
                      <a:pt x="133" y="776"/>
                    </a:lnTo>
                    <a:lnTo>
                      <a:pt x="88" y="723"/>
                    </a:lnTo>
                    <a:lnTo>
                      <a:pt x="51" y="663"/>
                    </a:lnTo>
                    <a:lnTo>
                      <a:pt x="23" y="598"/>
                    </a:lnTo>
                    <a:lnTo>
                      <a:pt x="6" y="528"/>
                    </a:lnTo>
                    <a:lnTo>
                      <a:pt x="0" y="454"/>
                    </a:lnTo>
                    <a:lnTo>
                      <a:pt x="6" y="381"/>
                    </a:lnTo>
                    <a:lnTo>
                      <a:pt x="23" y="311"/>
                    </a:lnTo>
                    <a:lnTo>
                      <a:pt x="51" y="245"/>
                    </a:lnTo>
                    <a:lnTo>
                      <a:pt x="88" y="186"/>
                    </a:lnTo>
                    <a:lnTo>
                      <a:pt x="133" y="133"/>
                    </a:lnTo>
                    <a:lnTo>
                      <a:pt x="186" y="88"/>
                    </a:lnTo>
                    <a:lnTo>
                      <a:pt x="245" y="51"/>
                    </a:lnTo>
                    <a:lnTo>
                      <a:pt x="311" y="23"/>
                    </a:lnTo>
                    <a:lnTo>
                      <a:pt x="381" y="6"/>
                    </a:lnTo>
                    <a:lnTo>
                      <a:pt x="454" y="0"/>
                    </a:lnTo>
                    <a:lnTo>
                      <a:pt x="528" y="6"/>
                    </a:lnTo>
                    <a:lnTo>
                      <a:pt x="598" y="23"/>
                    </a:lnTo>
                    <a:lnTo>
                      <a:pt x="663" y="51"/>
                    </a:lnTo>
                    <a:lnTo>
                      <a:pt x="723" y="88"/>
                    </a:lnTo>
                    <a:lnTo>
                      <a:pt x="776" y="133"/>
                    </a:lnTo>
                    <a:lnTo>
                      <a:pt x="821" y="186"/>
                    </a:lnTo>
                    <a:lnTo>
                      <a:pt x="858" y="245"/>
                    </a:lnTo>
                    <a:lnTo>
                      <a:pt x="886" y="311"/>
                    </a:lnTo>
                    <a:lnTo>
                      <a:pt x="903" y="381"/>
                    </a:lnTo>
                    <a:lnTo>
                      <a:pt x="909" y="454"/>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pic>
            <p:nvPicPr>
              <p:cNvPr id="104" name="Picture 3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58685" y="3290148"/>
                <a:ext cx="40767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Rectangle 104"/>
              <p:cNvSpPr/>
              <p:nvPr/>
            </p:nvSpPr>
            <p:spPr>
              <a:xfrm>
                <a:off x="6913816" y="3750538"/>
                <a:ext cx="1146468" cy="507831"/>
              </a:xfrm>
              <a:prstGeom prst="rect">
                <a:avLst/>
              </a:prstGeom>
            </p:spPr>
            <p:txBody>
              <a:bodyPr wrap="none">
                <a:spAutoFit/>
              </a:bodyPr>
              <a:lstStyle/>
              <a:p>
                <a:pPr algn="ctr"/>
                <a:r>
                  <a:rPr lang="en-US" sz="900" dirty="0" smtClean="0">
                    <a:solidFill>
                      <a:srgbClr val="FFFFFF"/>
                    </a:solidFill>
                    <a:latin typeface="Arial" pitchFamily="34" charset="0"/>
                  </a:rPr>
                  <a:t>Behavioral </a:t>
                </a:r>
              </a:p>
              <a:p>
                <a:pPr algn="ctr"/>
                <a:r>
                  <a:rPr lang="en-US" sz="900" dirty="0" smtClean="0">
                    <a:solidFill>
                      <a:srgbClr val="FFFFFF"/>
                    </a:solidFill>
                    <a:latin typeface="Arial" pitchFamily="34" charset="0"/>
                  </a:rPr>
                  <a:t>Assessment Team</a:t>
                </a:r>
              </a:p>
              <a:p>
                <a:pPr algn="ctr"/>
                <a:r>
                  <a:rPr lang="en-US" sz="900" dirty="0" smtClean="0">
                    <a:solidFill>
                      <a:srgbClr val="FFFFFF"/>
                    </a:solidFill>
                    <a:latin typeface="Arial" pitchFamily="34" charset="0"/>
                  </a:rPr>
                  <a:t>(</a:t>
                </a:r>
                <a:r>
                  <a:rPr lang="en-US" sz="900" dirty="0">
                    <a:solidFill>
                      <a:srgbClr val="FFFFFF"/>
                    </a:solidFill>
                    <a:latin typeface="Arial" pitchFamily="34" charset="0"/>
                  </a:rPr>
                  <a:t>SBAT) </a:t>
                </a:r>
              </a:p>
            </p:txBody>
          </p:sp>
        </p:grpSp>
        <p:grpSp>
          <p:nvGrpSpPr>
            <p:cNvPr id="52" name="Group 51"/>
            <p:cNvGrpSpPr/>
            <p:nvPr/>
          </p:nvGrpSpPr>
          <p:grpSpPr>
            <a:xfrm>
              <a:off x="6659389" y="3239770"/>
              <a:ext cx="1306768" cy="1071315"/>
              <a:chOff x="6049789" y="3258185"/>
              <a:chExt cx="1306768" cy="1071315"/>
            </a:xfrm>
          </p:grpSpPr>
          <p:pic>
            <p:nvPicPr>
              <p:cNvPr id="96" name="Picture 4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45153" y="3258185"/>
                <a:ext cx="883920" cy="88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Freeform 41"/>
              <p:cNvSpPr>
                <a:spLocks/>
              </p:cNvSpPr>
              <p:nvPr/>
            </p:nvSpPr>
            <p:spPr bwMode="auto">
              <a:xfrm>
                <a:off x="6406113" y="3321685"/>
                <a:ext cx="577215" cy="577215"/>
              </a:xfrm>
              <a:custGeom>
                <a:avLst/>
                <a:gdLst>
                  <a:gd name="T0" fmla="+- 0 10123 9668"/>
                  <a:gd name="T1" fmla="*/ T0 w 909"/>
                  <a:gd name="T2" fmla="+- 0 3757 3757"/>
                  <a:gd name="T3" fmla="*/ 3757 h 909"/>
                  <a:gd name="T4" fmla="+- 0 10049 9668"/>
                  <a:gd name="T5" fmla="*/ T4 w 909"/>
                  <a:gd name="T6" fmla="+- 0 3763 3757"/>
                  <a:gd name="T7" fmla="*/ 3763 h 909"/>
                  <a:gd name="T8" fmla="+- 0 9979 9668"/>
                  <a:gd name="T9" fmla="*/ T8 w 909"/>
                  <a:gd name="T10" fmla="+- 0 3781 3757"/>
                  <a:gd name="T11" fmla="*/ 3781 h 909"/>
                  <a:gd name="T12" fmla="+- 0 9914 9668"/>
                  <a:gd name="T13" fmla="*/ T12 w 909"/>
                  <a:gd name="T14" fmla="+- 0 3808 3757"/>
                  <a:gd name="T15" fmla="*/ 3808 h 909"/>
                  <a:gd name="T16" fmla="+- 0 9854 9668"/>
                  <a:gd name="T17" fmla="*/ T16 w 909"/>
                  <a:gd name="T18" fmla="+- 0 3845 3757"/>
                  <a:gd name="T19" fmla="*/ 3845 h 909"/>
                  <a:gd name="T20" fmla="+- 0 9801 9668"/>
                  <a:gd name="T21" fmla="*/ T20 w 909"/>
                  <a:gd name="T22" fmla="+- 0 3890 3757"/>
                  <a:gd name="T23" fmla="*/ 3890 h 909"/>
                  <a:gd name="T24" fmla="+- 0 9756 9668"/>
                  <a:gd name="T25" fmla="*/ T24 w 909"/>
                  <a:gd name="T26" fmla="+- 0 3943 3757"/>
                  <a:gd name="T27" fmla="*/ 3943 h 909"/>
                  <a:gd name="T28" fmla="+- 0 9719 9668"/>
                  <a:gd name="T29" fmla="*/ T28 w 909"/>
                  <a:gd name="T30" fmla="+- 0 4003 3757"/>
                  <a:gd name="T31" fmla="*/ 4003 h 909"/>
                  <a:gd name="T32" fmla="+- 0 9692 9668"/>
                  <a:gd name="T33" fmla="*/ T32 w 909"/>
                  <a:gd name="T34" fmla="+- 0 4068 3757"/>
                  <a:gd name="T35" fmla="*/ 4068 h 909"/>
                  <a:gd name="T36" fmla="+- 0 9674 9668"/>
                  <a:gd name="T37" fmla="*/ T36 w 909"/>
                  <a:gd name="T38" fmla="+- 0 4138 3757"/>
                  <a:gd name="T39" fmla="*/ 4138 h 909"/>
                  <a:gd name="T40" fmla="+- 0 9668 9668"/>
                  <a:gd name="T41" fmla="*/ T40 w 909"/>
                  <a:gd name="T42" fmla="+- 0 4212 3757"/>
                  <a:gd name="T43" fmla="*/ 4212 h 909"/>
                  <a:gd name="T44" fmla="+- 0 9674 9668"/>
                  <a:gd name="T45" fmla="*/ T44 w 909"/>
                  <a:gd name="T46" fmla="+- 0 4286 3757"/>
                  <a:gd name="T47" fmla="*/ 4286 h 909"/>
                  <a:gd name="T48" fmla="+- 0 9692 9668"/>
                  <a:gd name="T49" fmla="*/ T48 w 909"/>
                  <a:gd name="T50" fmla="+- 0 4355 3757"/>
                  <a:gd name="T51" fmla="*/ 4355 h 909"/>
                  <a:gd name="T52" fmla="+- 0 9719 9668"/>
                  <a:gd name="T53" fmla="*/ T52 w 909"/>
                  <a:gd name="T54" fmla="+- 0 4421 3757"/>
                  <a:gd name="T55" fmla="*/ 4421 h 909"/>
                  <a:gd name="T56" fmla="+- 0 9756 9668"/>
                  <a:gd name="T57" fmla="*/ T56 w 909"/>
                  <a:gd name="T58" fmla="+- 0 4480 3757"/>
                  <a:gd name="T59" fmla="*/ 4480 h 909"/>
                  <a:gd name="T60" fmla="+- 0 9801 9668"/>
                  <a:gd name="T61" fmla="*/ T60 w 909"/>
                  <a:gd name="T62" fmla="+- 0 4533 3757"/>
                  <a:gd name="T63" fmla="*/ 4533 h 909"/>
                  <a:gd name="T64" fmla="+- 0 9854 9668"/>
                  <a:gd name="T65" fmla="*/ T64 w 909"/>
                  <a:gd name="T66" fmla="+- 0 4579 3757"/>
                  <a:gd name="T67" fmla="*/ 4579 h 909"/>
                  <a:gd name="T68" fmla="+- 0 9914 9668"/>
                  <a:gd name="T69" fmla="*/ T68 w 909"/>
                  <a:gd name="T70" fmla="+- 0 4616 3757"/>
                  <a:gd name="T71" fmla="*/ 4616 h 909"/>
                  <a:gd name="T72" fmla="+- 0 9979 9668"/>
                  <a:gd name="T73" fmla="*/ T72 w 909"/>
                  <a:gd name="T74" fmla="+- 0 4643 3757"/>
                  <a:gd name="T75" fmla="*/ 4643 h 909"/>
                  <a:gd name="T76" fmla="+- 0 10049 9668"/>
                  <a:gd name="T77" fmla="*/ T76 w 909"/>
                  <a:gd name="T78" fmla="+- 0 4660 3757"/>
                  <a:gd name="T79" fmla="*/ 4660 h 909"/>
                  <a:gd name="T80" fmla="+- 0 10123 9668"/>
                  <a:gd name="T81" fmla="*/ T80 w 909"/>
                  <a:gd name="T82" fmla="+- 0 4666 3757"/>
                  <a:gd name="T83" fmla="*/ 4666 h 909"/>
                  <a:gd name="T84" fmla="+- 0 10197 9668"/>
                  <a:gd name="T85" fmla="*/ T84 w 909"/>
                  <a:gd name="T86" fmla="+- 0 4660 3757"/>
                  <a:gd name="T87" fmla="*/ 4660 h 909"/>
                  <a:gd name="T88" fmla="+- 0 10266 9668"/>
                  <a:gd name="T89" fmla="*/ T88 w 909"/>
                  <a:gd name="T90" fmla="+- 0 4643 3757"/>
                  <a:gd name="T91" fmla="*/ 4643 h 909"/>
                  <a:gd name="T92" fmla="+- 0 10332 9668"/>
                  <a:gd name="T93" fmla="*/ T92 w 909"/>
                  <a:gd name="T94" fmla="+- 0 4616 3757"/>
                  <a:gd name="T95" fmla="*/ 4616 h 909"/>
                  <a:gd name="T96" fmla="+- 0 10391 9668"/>
                  <a:gd name="T97" fmla="*/ T96 w 909"/>
                  <a:gd name="T98" fmla="+- 0 4579 3757"/>
                  <a:gd name="T99" fmla="*/ 4579 h 909"/>
                  <a:gd name="T100" fmla="+- 0 10444 9668"/>
                  <a:gd name="T101" fmla="*/ T100 w 909"/>
                  <a:gd name="T102" fmla="+- 0 4533 3757"/>
                  <a:gd name="T103" fmla="*/ 4533 h 909"/>
                  <a:gd name="T104" fmla="+- 0 10490 9668"/>
                  <a:gd name="T105" fmla="*/ T104 w 909"/>
                  <a:gd name="T106" fmla="+- 0 4480 3757"/>
                  <a:gd name="T107" fmla="*/ 4480 h 909"/>
                  <a:gd name="T108" fmla="+- 0 10527 9668"/>
                  <a:gd name="T109" fmla="*/ T108 w 909"/>
                  <a:gd name="T110" fmla="+- 0 4421 3757"/>
                  <a:gd name="T111" fmla="*/ 4421 h 909"/>
                  <a:gd name="T112" fmla="+- 0 10554 9668"/>
                  <a:gd name="T113" fmla="*/ T112 w 909"/>
                  <a:gd name="T114" fmla="+- 0 4355 3757"/>
                  <a:gd name="T115" fmla="*/ 4355 h 909"/>
                  <a:gd name="T116" fmla="+- 0 10571 9668"/>
                  <a:gd name="T117" fmla="*/ T116 w 909"/>
                  <a:gd name="T118" fmla="+- 0 4286 3757"/>
                  <a:gd name="T119" fmla="*/ 4286 h 909"/>
                  <a:gd name="T120" fmla="+- 0 10577 9668"/>
                  <a:gd name="T121" fmla="*/ T120 w 909"/>
                  <a:gd name="T122" fmla="+- 0 4212 3757"/>
                  <a:gd name="T123" fmla="*/ 4212 h 909"/>
                  <a:gd name="T124" fmla="+- 0 10571 9668"/>
                  <a:gd name="T125" fmla="*/ T124 w 909"/>
                  <a:gd name="T126" fmla="+- 0 4138 3757"/>
                  <a:gd name="T127" fmla="*/ 4138 h 909"/>
                  <a:gd name="T128" fmla="+- 0 10554 9668"/>
                  <a:gd name="T129" fmla="*/ T128 w 909"/>
                  <a:gd name="T130" fmla="+- 0 4068 3757"/>
                  <a:gd name="T131" fmla="*/ 4068 h 909"/>
                  <a:gd name="T132" fmla="+- 0 10527 9668"/>
                  <a:gd name="T133" fmla="*/ T132 w 909"/>
                  <a:gd name="T134" fmla="+- 0 4003 3757"/>
                  <a:gd name="T135" fmla="*/ 4003 h 909"/>
                  <a:gd name="T136" fmla="+- 0 10490 9668"/>
                  <a:gd name="T137" fmla="*/ T136 w 909"/>
                  <a:gd name="T138" fmla="+- 0 3943 3757"/>
                  <a:gd name="T139" fmla="*/ 3943 h 909"/>
                  <a:gd name="T140" fmla="+- 0 10444 9668"/>
                  <a:gd name="T141" fmla="*/ T140 w 909"/>
                  <a:gd name="T142" fmla="+- 0 3890 3757"/>
                  <a:gd name="T143" fmla="*/ 3890 h 909"/>
                  <a:gd name="T144" fmla="+- 0 10391 9668"/>
                  <a:gd name="T145" fmla="*/ T144 w 909"/>
                  <a:gd name="T146" fmla="+- 0 3845 3757"/>
                  <a:gd name="T147" fmla="*/ 3845 h 909"/>
                  <a:gd name="T148" fmla="+- 0 10332 9668"/>
                  <a:gd name="T149" fmla="*/ T148 w 909"/>
                  <a:gd name="T150" fmla="+- 0 3808 3757"/>
                  <a:gd name="T151" fmla="*/ 3808 h 909"/>
                  <a:gd name="T152" fmla="+- 0 10266 9668"/>
                  <a:gd name="T153" fmla="*/ T152 w 909"/>
                  <a:gd name="T154" fmla="+- 0 3781 3757"/>
                  <a:gd name="T155" fmla="*/ 3781 h 909"/>
                  <a:gd name="T156" fmla="+- 0 10197 9668"/>
                  <a:gd name="T157" fmla="*/ T156 w 909"/>
                  <a:gd name="T158" fmla="+- 0 3763 3757"/>
                  <a:gd name="T159" fmla="*/ 3763 h 909"/>
                  <a:gd name="T160" fmla="+- 0 10123 9668"/>
                  <a:gd name="T161" fmla="*/ T160 w 909"/>
                  <a:gd name="T162" fmla="+- 0 3757 3757"/>
                  <a:gd name="T163" fmla="*/ 3757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455" y="0"/>
                    </a:moveTo>
                    <a:lnTo>
                      <a:pt x="381" y="6"/>
                    </a:lnTo>
                    <a:lnTo>
                      <a:pt x="311" y="24"/>
                    </a:lnTo>
                    <a:lnTo>
                      <a:pt x="246" y="51"/>
                    </a:lnTo>
                    <a:lnTo>
                      <a:pt x="186" y="88"/>
                    </a:lnTo>
                    <a:lnTo>
                      <a:pt x="133" y="133"/>
                    </a:lnTo>
                    <a:lnTo>
                      <a:pt x="88" y="186"/>
                    </a:lnTo>
                    <a:lnTo>
                      <a:pt x="51" y="246"/>
                    </a:lnTo>
                    <a:lnTo>
                      <a:pt x="24" y="311"/>
                    </a:lnTo>
                    <a:lnTo>
                      <a:pt x="6" y="381"/>
                    </a:lnTo>
                    <a:lnTo>
                      <a:pt x="0" y="455"/>
                    </a:lnTo>
                    <a:lnTo>
                      <a:pt x="6" y="529"/>
                    </a:lnTo>
                    <a:lnTo>
                      <a:pt x="24" y="598"/>
                    </a:lnTo>
                    <a:lnTo>
                      <a:pt x="51" y="664"/>
                    </a:lnTo>
                    <a:lnTo>
                      <a:pt x="88" y="723"/>
                    </a:lnTo>
                    <a:lnTo>
                      <a:pt x="133" y="776"/>
                    </a:lnTo>
                    <a:lnTo>
                      <a:pt x="186" y="822"/>
                    </a:lnTo>
                    <a:lnTo>
                      <a:pt x="246" y="859"/>
                    </a:lnTo>
                    <a:lnTo>
                      <a:pt x="311" y="886"/>
                    </a:lnTo>
                    <a:lnTo>
                      <a:pt x="381" y="903"/>
                    </a:lnTo>
                    <a:lnTo>
                      <a:pt x="455" y="909"/>
                    </a:lnTo>
                    <a:lnTo>
                      <a:pt x="529" y="903"/>
                    </a:lnTo>
                    <a:lnTo>
                      <a:pt x="598" y="886"/>
                    </a:lnTo>
                    <a:lnTo>
                      <a:pt x="664" y="859"/>
                    </a:lnTo>
                    <a:lnTo>
                      <a:pt x="723" y="822"/>
                    </a:lnTo>
                    <a:lnTo>
                      <a:pt x="776" y="776"/>
                    </a:lnTo>
                    <a:lnTo>
                      <a:pt x="822" y="723"/>
                    </a:lnTo>
                    <a:lnTo>
                      <a:pt x="859" y="664"/>
                    </a:lnTo>
                    <a:lnTo>
                      <a:pt x="886" y="598"/>
                    </a:lnTo>
                    <a:lnTo>
                      <a:pt x="903" y="529"/>
                    </a:lnTo>
                    <a:lnTo>
                      <a:pt x="909" y="455"/>
                    </a:lnTo>
                    <a:lnTo>
                      <a:pt x="903" y="381"/>
                    </a:lnTo>
                    <a:lnTo>
                      <a:pt x="886" y="311"/>
                    </a:lnTo>
                    <a:lnTo>
                      <a:pt x="859" y="246"/>
                    </a:lnTo>
                    <a:lnTo>
                      <a:pt x="822" y="186"/>
                    </a:lnTo>
                    <a:lnTo>
                      <a:pt x="776" y="133"/>
                    </a:lnTo>
                    <a:lnTo>
                      <a:pt x="723" y="88"/>
                    </a:lnTo>
                    <a:lnTo>
                      <a:pt x="664" y="51"/>
                    </a:lnTo>
                    <a:lnTo>
                      <a:pt x="598" y="24"/>
                    </a:lnTo>
                    <a:lnTo>
                      <a:pt x="529" y="6"/>
                    </a:lnTo>
                    <a:lnTo>
                      <a:pt x="45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98" name="Freeform 42"/>
              <p:cNvSpPr>
                <a:spLocks/>
              </p:cNvSpPr>
              <p:nvPr/>
            </p:nvSpPr>
            <p:spPr bwMode="auto">
              <a:xfrm>
                <a:off x="6406113" y="3321685"/>
                <a:ext cx="577215" cy="577215"/>
              </a:xfrm>
              <a:custGeom>
                <a:avLst/>
                <a:gdLst>
                  <a:gd name="T0" fmla="+- 0 10577 9668"/>
                  <a:gd name="T1" fmla="*/ T0 w 909"/>
                  <a:gd name="T2" fmla="+- 0 4212 3757"/>
                  <a:gd name="T3" fmla="*/ 4212 h 909"/>
                  <a:gd name="T4" fmla="+- 0 10571 9668"/>
                  <a:gd name="T5" fmla="*/ T4 w 909"/>
                  <a:gd name="T6" fmla="+- 0 4286 3757"/>
                  <a:gd name="T7" fmla="*/ 4286 h 909"/>
                  <a:gd name="T8" fmla="+- 0 10554 9668"/>
                  <a:gd name="T9" fmla="*/ T8 w 909"/>
                  <a:gd name="T10" fmla="+- 0 4355 3757"/>
                  <a:gd name="T11" fmla="*/ 4355 h 909"/>
                  <a:gd name="T12" fmla="+- 0 10527 9668"/>
                  <a:gd name="T13" fmla="*/ T12 w 909"/>
                  <a:gd name="T14" fmla="+- 0 4421 3757"/>
                  <a:gd name="T15" fmla="*/ 4421 h 909"/>
                  <a:gd name="T16" fmla="+- 0 10490 9668"/>
                  <a:gd name="T17" fmla="*/ T16 w 909"/>
                  <a:gd name="T18" fmla="+- 0 4480 3757"/>
                  <a:gd name="T19" fmla="*/ 4480 h 909"/>
                  <a:gd name="T20" fmla="+- 0 10444 9668"/>
                  <a:gd name="T21" fmla="*/ T20 w 909"/>
                  <a:gd name="T22" fmla="+- 0 4533 3757"/>
                  <a:gd name="T23" fmla="*/ 4533 h 909"/>
                  <a:gd name="T24" fmla="+- 0 10391 9668"/>
                  <a:gd name="T25" fmla="*/ T24 w 909"/>
                  <a:gd name="T26" fmla="+- 0 4579 3757"/>
                  <a:gd name="T27" fmla="*/ 4579 h 909"/>
                  <a:gd name="T28" fmla="+- 0 10332 9668"/>
                  <a:gd name="T29" fmla="*/ T28 w 909"/>
                  <a:gd name="T30" fmla="+- 0 4616 3757"/>
                  <a:gd name="T31" fmla="*/ 4616 h 909"/>
                  <a:gd name="T32" fmla="+- 0 10266 9668"/>
                  <a:gd name="T33" fmla="*/ T32 w 909"/>
                  <a:gd name="T34" fmla="+- 0 4643 3757"/>
                  <a:gd name="T35" fmla="*/ 4643 h 909"/>
                  <a:gd name="T36" fmla="+- 0 10197 9668"/>
                  <a:gd name="T37" fmla="*/ T36 w 909"/>
                  <a:gd name="T38" fmla="+- 0 4660 3757"/>
                  <a:gd name="T39" fmla="*/ 4660 h 909"/>
                  <a:gd name="T40" fmla="+- 0 10123 9668"/>
                  <a:gd name="T41" fmla="*/ T40 w 909"/>
                  <a:gd name="T42" fmla="+- 0 4666 3757"/>
                  <a:gd name="T43" fmla="*/ 4666 h 909"/>
                  <a:gd name="T44" fmla="+- 0 10049 9668"/>
                  <a:gd name="T45" fmla="*/ T44 w 909"/>
                  <a:gd name="T46" fmla="+- 0 4660 3757"/>
                  <a:gd name="T47" fmla="*/ 4660 h 909"/>
                  <a:gd name="T48" fmla="+- 0 9979 9668"/>
                  <a:gd name="T49" fmla="*/ T48 w 909"/>
                  <a:gd name="T50" fmla="+- 0 4643 3757"/>
                  <a:gd name="T51" fmla="*/ 4643 h 909"/>
                  <a:gd name="T52" fmla="+- 0 9914 9668"/>
                  <a:gd name="T53" fmla="*/ T52 w 909"/>
                  <a:gd name="T54" fmla="+- 0 4616 3757"/>
                  <a:gd name="T55" fmla="*/ 4616 h 909"/>
                  <a:gd name="T56" fmla="+- 0 9854 9668"/>
                  <a:gd name="T57" fmla="*/ T56 w 909"/>
                  <a:gd name="T58" fmla="+- 0 4579 3757"/>
                  <a:gd name="T59" fmla="*/ 4579 h 909"/>
                  <a:gd name="T60" fmla="+- 0 9801 9668"/>
                  <a:gd name="T61" fmla="*/ T60 w 909"/>
                  <a:gd name="T62" fmla="+- 0 4533 3757"/>
                  <a:gd name="T63" fmla="*/ 4533 h 909"/>
                  <a:gd name="T64" fmla="+- 0 9756 9668"/>
                  <a:gd name="T65" fmla="*/ T64 w 909"/>
                  <a:gd name="T66" fmla="+- 0 4480 3757"/>
                  <a:gd name="T67" fmla="*/ 4480 h 909"/>
                  <a:gd name="T68" fmla="+- 0 9719 9668"/>
                  <a:gd name="T69" fmla="*/ T68 w 909"/>
                  <a:gd name="T70" fmla="+- 0 4421 3757"/>
                  <a:gd name="T71" fmla="*/ 4421 h 909"/>
                  <a:gd name="T72" fmla="+- 0 9692 9668"/>
                  <a:gd name="T73" fmla="*/ T72 w 909"/>
                  <a:gd name="T74" fmla="+- 0 4355 3757"/>
                  <a:gd name="T75" fmla="*/ 4355 h 909"/>
                  <a:gd name="T76" fmla="+- 0 9674 9668"/>
                  <a:gd name="T77" fmla="*/ T76 w 909"/>
                  <a:gd name="T78" fmla="+- 0 4286 3757"/>
                  <a:gd name="T79" fmla="*/ 4286 h 909"/>
                  <a:gd name="T80" fmla="+- 0 9668 9668"/>
                  <a:gd name="T81" fmla="*/ T80 w 909"/>
                  <a:gd name="T82" fmla="+- 0 4212 3757"/>
                  <a:gd name="T83" fmla="*/ 4212 h 909"/>
                  <a:gd name="T84" fmla="+- 0 9674 9668"/>
                  <a:gd name="T85" fmla="*/ T84 w 909"/>
                  <a:gd name="T86" fmla="+- 0 4138 3757"/>
                  <a:gd name="T87" fmla="*/ 4138 h 909"/>
                  <a:gd name="T88" fmla="+- 0 9692 9668"/>
                  <a:gd name="T89" fmla="*/ T88 w 909"/>
                  <a:gd name="T90" fmla="+- 0 4068 3757"/>
                  <a:gd name="T91" fmla="*/ 4068 h 909"/>
                  <a:gd name="T92" fmla="+- 0 9719 9668"/>
                  <a:gd name="T93" fmla="*/ T92 w 909"/>
                  <a:gd name="T94" fmla="+- 0 4003 3757"/>
                  <a:gd name="T95" fmla="*/ 4003 h 909"/>
                  <a:gd name="T96" fmla="+- 0 9756 9668"/>
                  <a:gd name="T97" fmla="*/ T96 w 909"/>
                  <a:gd name="T98" fmla="+- 0 3943 3757"/>
                  <a:gd name="T99" fmla="*/ 3943 h 909"/>
                  <a:gd name="T100" fmla="+- 0 9801 9668"/>
                  <a:gd name="T101" fmla="*/ T100 w 909"/>
                  <a:gd name="T102" fmla="+- 0 3890 3757"/>
                  <a:gd name="T103" fmla="*/ 3890 h 909"/>
                  <a:gd name="T104" fmla="+- 0 9854 9668"/>
                  <a:gd name="T105" fmla="*/ T104 w 909"/>
                  <a:gd name="T106" fmla="+- 0 3845 3757"/>
                  <a:gd name="T107" fmla="*/ 3845 h 909"/>
                  <a:gd name="T108" fmla="+- 0 9914 9668"/>
                  <a:gd name="T109" fmla="*/ T108 w 909"/>
                  <a:gd name="T110" fmla="+- 0 3808 3757"/>
                  <a:gd name="T111" fmla="*/ 3808 h 909"/>
                  <a:gd name="T112" fmla="+- 0 9979 9668"/>
                  <a:gd name="T113" fmla="*/ T112 w 909"/>
                  <a:gd name="T114" fmla="+- 0 3781 3757"/>
                  <a:gd name="T115" fmla="*/ 3781 h 909"/>
                  <a:gd name="T116" fmla="+- 0 10049 9668"/>
                  <a:gd name="T117" fmla="*/ T116 w 909"/>
                  <a:gd name="T118" fmla="+- 0 3763 3757"/>
                  <a:gd name="T119" fmla="*/ 3763 h 909"/>
                  <a:gd name="T120" fmla="+- 0 10123 9668"/>
                  <a:gd name="T121" fmla="*/ T120 w 909"/>
                  <a:gd name="T122" fmla="+- 0 3757 3757"/>
                  <a:gd name="T123" fmla="*/ 3757 h 909"/>
                  <a:gd name="T124" fmla="+- 0 10197 9668"/>
                  <a:gd name="T125" fmla="*/ T124 w 909"/>
                  <a:gd name="T126" fmla="+- 0 3763 3757"/>
                  <a:gd name="T127" fmla="*/ 3763 h 909"/>
                  <a:gd name="T128" fmla="+- 0 10266 9668"/>
                  <a:gd name="T129" fmla="*/ T128 w 909"/>
                  <a:gd name="T130" fmla="+- 0 3781 3757"/>
                  <a:gd name="T131" fmla="*/ 3781 h 909"/>
                  <a:gd name="T132" fmla="+- 0 10332 9668"/>
                  <a:gd name="T133" fmla="*/ T132 w 909"/>
                  <a:gd name="T134" fmla="+- 0 3808 3757"/>
                  <a:gd name="T135" fmla="*/ 3808 h 909"/>
                  <a:gd name="T136" fmla="+- 0 10391 9668"/>
                  <a:gd name="T137" fmla="*/ T136 w 909"/>
                  <a:gd name="T138" fmla="+- 0 3845 3757"/>
                  <a:gd name="T139" fmla="*/ 3845 h 909"/>
                  <a:gd name="T140" fmla="+- 0 10444 9668"/>
                  <a:gd name="T141" fmla="*/ T140 w 909"/>
                  <a:gd name="T142" fmla="+- 0 3890 3757"/>
                  <a:gd name="T143" fmla="*/ 3890 h 909"/>
                  <a:gd name="T144" fmla="+- 0 10490 9668"/>
                  <a:gd name="T145" fmla="*/ T144 w 909"/>
                  <a:gd name="T146" fmla="+- 0 3943 3757"/>
                  <a:gd name="T147" fmla="*/ 3943 h 909"/>
                  <a:gd name="T148" fmla="+- 0 10527 9668"/>
                  <a:gd name="T149" fmla="*/ T148 w 909"/>
                  <a:gd name="T150" fmla="+- 0 4003 3757"/>
                  <a:gd name="T151" fmla="*/ 4003 h 909"/>
                  <a:gd name="T152" fmla="+- 0 10554 9668"/>
                  <a:gd name="T153" fmla="*/ T152 w 909"/>
                  <a:gd name="T154" fmla="+- 0 4068 3757"/>
                  <a:gd name="T155" fmla="*/ 4068 h 909"/>
                  <a:gd name="T156" fmla="+- 0 10571 9668"/>
                  <a:gd name="T157" fmla="*/ T156 w 909"/>
                  <a:gd name="T158" fmla="+- 0 4138 3757"/>
                  <a:gd name="T159" fmla="*/ 4138 h 909"/>
                  <a:gd name="T160" fmla="+- 0 10577 9668"/>
                  <a:gd name="T161" fmla="*/ T160 w 909"/>
                  <a:gd name="T162" fmla="+- 0 4212 3757"/>
                  <a:gd name="T163" fmla="*/ 4212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909" y="455"/>
                    </a:moveTo>
                    <a:lnTo>
                      <a:pt x="903" y="529"/>
                    </a:lnTo>
                    <a:lnTo>
                      <a:pt x="886" y="598"/>
                    </a:lnTo>
                    <a:lnTo>
                      <a:pt x="859" y="664"/>
                    </a:lnTo>
                    <a:lnTo>
                      <a:pt x="822" y="723"/>
                    </a:lnTo>
                    <a:lnTo>
                      <a:pt x="776" y="776"/>
                    </a:lnTo>
                    <a:lnTo>
                      <a:pt x="723" y="822"/>
                    </a:lnTo>
                    <a:lnTo>
                      <a:pt x="664" y="859"/>
                    </a:lnTo>
                    <a:lnTo>
                      <a:pt x="598" y="886"/>
                    </a:lnTo>
                    <a:lnTo>
                      <a:pt x="529" y="903"/>
                    </a:lnTo>
                    <a:lnTo>
                      <a:pt x="455" y="909"/>
                    </a:lnTo>
                    <a:lnTo>
                      <a:pt x="381" y="903"/>
                    </a:lnTo>
                    <a:lnTo>
                      <a:pt x="311" y="886"/>
                    </a:lnTo>
                    <a:lnTo>
                      <a:pt x="246" y="859"/>
                    </a:lnTo>
                    <a:lnTo>
                      <a:pt x="186" y="822"/>
                    </a:lnTo>
                    <a:lnTo>
                      <a:pt x="133" y="776"/>
                    </a:lnTo>
                    <a:lnTo>
                      <a:pt x="88" y="723"/>
                    </a:lnTo>
                    <a:lnTo>
                      <a:pt x="51" y="664"/>
                    </a:lnTo>
                    <a:lnTo>
                      <a:pt x="24" y="598"/>
                    </a:lnTo>
                    <a:lnTo>
                      <a:pt x="6" y="529"/>
                    </a:lnTo>
                    <a:lnTo>
                      <a:pt x="0" y="455"/>
                    </a:lnTo>
                    <a:lnTo>
                      <a:pt x="6" y="381"/>
                    </a:lnTo>
                    <a:lnTo>
                      <a:pt x="24" y="311"/>
                    </a:lnTo>
                    <a:lnTo>
                      <a:pt x="51" y="246"/>
                    </a:lnTo>
                    <a:lnTo>
                      <a:pt x="88" y="186"/>
                    </a:lnTo>
                    <a:lnTo>
                      <a:pt x="133" y="133"/>
                    </a:lnTo>
                    <a:lnTo>
                      <a:pt x="186" y="88"/>
                    </a:lnTo>
                    <a:lnTo>
                      <a:pt x="246" y="51"/>
                    </a:lnTo>
                    <a:lnTo>
                      <a:pt x="311" y="24"/>
                    </a:lnTo>
                    <a:lnTo>
                      <a:pt x="381" y="6"/>
                    </a:lnTo>
                    <a:lnTo>
                      <a:pt x="455" y="0"/>
                    </a:lnTo>
                    <a:lnTo>
                      <a:pt x="529" y="6"/>
                    </a:lnTo>
                    <a:lnTo>
                      <a:pt x="598" y="24"/>
                    </a:lnTo>
                    <a:lnTo>
                      <a:pt x="664" y="51"/>
                    </a:lnTo>
                    <a:lnTo>
                      <a:pt x="723" y="88"/>
                    </a:lnTo>
                    <a:lnTo>
                      <a:pt x="776" y="133"/>
                    </a:lnTo>
                    <a:lnTo>
                      <a:pt x="822" y="186"/>
                    </a:lnTo>
                    <a:lnTo>
                      <a:pt x="859" y="246"/>
                    </a:lnTo>
                    <a:lnTo>
                      <a:pt x="886" y="311"/>
                    </a:lnTo>
                    <a:lnTo>
                      <a:pt x="903" y="381"/>
                    </a:lnTo>
                    <a:lnTo>
                      <a:pt x="909" y="455"/>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99" name="AutoShape 43"/>
              <p:cNvSpPr>
                <a:spLocks/>
              </p:cNvSpPr>
              <p:nvPr/>
            </p:nvSpPr>
            <p:spPr bwMode="auto">
              <a:xfrm>
                <a:off x="6501363" y="3416300"/>
                <a:ext cx="387350" cy="387985"/>
              </a:xfrm>
              <a:custGeom>
                <a:avLst/>
                <a:gdLst>
                  <a:gd name="T0" fmla="+- 0 10325 9818"/>
                  <a:gd name="T1" fmla="*/ T0 w 610"/>
                  <a:gd name="T2" fmla="+- 0 4010 3907"/>
                  <a:gd name="T3" fmla="*/ 4010 h 611"/>
                  <a:gd name="T4" fmla="+- 0 10298 9818"/>
                  <a:gd name="T5" fmla="*/ T4 w 610"/>
                  <a:gd name="T6" fmla="+- 0 3945 3907"/>
                  <a:gd name="T7" fmla="*/ 3945 h 611"/>
                  <a:gd name="T8" fmla="+- 0 10288 9818"/>
                  <a:gd name="T9" fmla="*/ T8 w 610"/>
                  <a:gd name="T10" fmla="+- 0 3923 3907"/>
                  <a:gd name="T11" fmla="*/ 3923 h 611"/>
                  <a:gd name="T12" fmla="+- 0 10271 9818"/>
                  <a:gd name="T13" fmla="*/ T12 w 610"/>
                  <a:gd name="T14" fmla="+- 0 3945 3907"/>
                  <a:gd name="T15" fmla="*/ 3945 h 611"/>
                  <a:gd name="T16" fmla="+- 0 10269 9818"/>
                  <a:gd name="T17" fmla="*/ T16 w 610"/>
                  <a:gd name="T18" fmla="+- 0 3945 3907"/>
                  <a:gd name="T19" fmla="*/ 3945 h 611"/>
                  <a:gd name="T20" fmla="+- 0 10197 9818"/>
                  <a:gd name="T21" fmla="*/ T20 w 610"/>
                  <a:gd name="T22" fmla="+- 0 3916 3907"/>
                  <a:gd name="T23" fmla="*/ 3916 h 611"/>
                  <a:gd name="T24" fmla="+- 0 10119 9818"/>
                  <a:gd name="T25" fmla="*/ T24 w 610"/>
                  <a:gd name="T26" fmla="+- 0 3907 3907"/>
                  <a:gd name="T27" fmla="*/ 3907 h 611"/>
                  <a:gd name="T28" fmla="+- 0 10043 9818"/>
                  <a:gd name="T29" fmla="*/ T28 w 610"/>
                  <a:gd name="T30" fmla="+- 0 3917 3907"/>
                  <a:gd name="T31" fmla="*/ 3917 h 611"/>
                  <a:gd name="T32" fmla="+- 0 9971 9818"/>
                  <a:gd name="T33" fmla="*/ T32 w 610"/>
                  <a:gd name="T34" fmla="+- 0 3947 3907"/>
                  <a:gd name="T35" fmla="*/ 3947 h 611"/>
                  <a:gd name="T36" fmla="+- 0 9907 9818"/>
                  <a:gd name="T37" fmla="*/ T36 w 610"/>
                  <a:gd name="T38" fmla="+- 0 3996 3907"/>
                  <a:gd name="T39" fmla="*/ 3996 h 611"/>
                  <a:gd name="T40" fmla="+- 0 9859 9818"/>
                  <a:gd name="T41" fmla="*/ T40 w 610"/>
                  <a:gd name="T42" fmla="+- 0 4059 3907"/>
                  <a:gd name="T43" fmla="*/ 4059 h 611"/>
                  <a:gd name="T44" fmla="+- 0 9829 9818"/>
                  <a:gd name="T45" fmla="*/ T44 w 610"/>
                  <a:gd name="T46" fmla="+- 0 4131 3907"/>
                  <a:gd name="T47" fmla="*/ 4131 h 611"/>
                  <a:gd name="T48" fmla="+- 0 9818 9818"/>
                  <a:gd name="T49" fmla="*/ T48 w 610"/>
                  <a:gd name="T50" fmla="+- 0 4208 3907"/>
                  <a:gd name="T51" fmla="*/ 4208 h 611"/>
                  <a:gd name="T52" fmla="+- 0 9827 9818"/>
                  <a:gd name="T53" fmla="*/ T52 w 610"/>
                  <a:gd name="T54" fmla="+- 0 4285 3907"/>
                  <a:gd name="T55" fmla="*/ 4285 h 611"/>
                  <a:gd name="T56" fmla="+- 0 9856 9818"/>
                  <a:gd name="T57" fmla="*/ T56 w 610"/>
                  <a:gd name="T58" fmla="+- 0 4359 3907"/>
                  <a:gd name="T59" fmla="*/ 4359 h 611"/>
                  <a:gd name="T60" fmla="+- 0 9889 9818"/>
                  <a:gd name="T61" fmla="*/ T60 w 610"/>
                  <a:gd name="T62" fmla="+- 0 4341 3907"/>
                  <a:gd name="T63" fmla="*/ 4341 h 611"/>
                  <a:gd name="T64" fmla="+- 0 9864 9818"/>
                  <a:gd name="T65" fmla="*/ T64 w 610"/>
                  <a:gd name="T66" fmla="+- 0 4276 3907"/>
                  <a:gd name="T67" fmla="*/ 4276 h 611"/>
                  <a:gd name="T68" fmla="+- 0 9856 9818"/>
                  <a:gd name="T69" fmla="*/ T68 w 610"/>
                  <a:gd name="T70" fmla="+- 0 4208 3907"/>
                  <a:gd name="T71" fmla="*/ 4208 h 611"/>
                  <a:gd name="T72" fmla="+- 0 9865 9818"/>
                  <a:gd name="T73" fmla="*/ T72 w 610"/>
                  <a:gd name="T74" fmla="+- 0 4141 3907"/>
                  <a:gd name="T75" fmla="*/ 4141 h 611"/>
                  <a:gd name="T76" fmla="+- 0 9892 9818"/>
                  <a:gd name="T77" fmla="*/ T76 w 610"/>
                  <a:gd name="T78" fmla="+- 0 4078 3907"/>
                  <a:gd name="T79" fmla="*/ 4078 h 611"/>
                  <a:gd name="T80" fmla="+- 0 9934 9818"/>
                  <a:gd name="T81" fmla="*/ T80 w 610"/>
                  <a:gd name="T82" fmla="+- 0 4023 3907"/>
                  <a:gd name="T83" fmla="*/ 4023 h 611"/>
                  <a:gd name="T84" fmla="+- 0 9989 9818"/>
                  <a:gd name="T85" fmla="*/ T84 w 610"/>
                  <a:gd name="T86" fmla="+- 0 3981 3907"/>
                  <a:gd name="T87" fmla="*/ 3981 h 611"/>
                  <a:gd name="T88" fmla="+- 0 10051 9818"/>
                  <a:gd name="T89" fmla="*/ T88 w 610"/>
                  <a:gd name="T90" fmla="+- 0 3954 3907"/>
                  <a:gd name="T91" fmla="*/ 3954 h 611"/>
                  <a:gd name="T92" fmla="+- 0 10117 9818"/>
                  <a:gd name="T93" fmla="*/ T92 w 610"/>
                  <a:gd name="T94" fmla="+- 0 3945 3907"/>
                  <a:gd name="T95" fmla="*/ 3945 h 611"/>
                  <a:gd name="T96" fmla="+- 0 10184 9818"/>
                  <a:gd name="T97" fmla="*/ T96 w 610"/>
                  <a:gd name="T98" fmla="+- 0 3952 3907"/>
                  <a:gd name="T99" fmla="*/ 3952 h 611"/>
                  <a:gd name="T100" fmla="+- 0 10248 9818"/>
                  <a:gd name="T101" fmla="*/ T100 w 610"/>
                  <a:gd name="T102" fmla="+- 0 3976 3907"/>
                  <a:gd name="T103" fmla="*/ 3976 h 611"/>
                  <a:gd name="T104" fmla="+- 0 10231 9818"/>
                  <a:gd name="T105" fmla="*/ T104 w 610"/>
                  <a:gd name="T106" fmla="+- 0 3998 3907"/>
                  <a:gd name="T107" fmla="*/ 3998 h 611"/>
                  <a:gd name="T108" fmla="+- 0 10325 9818"/>
                  <a:gd name="T109" fmla="*/ T108 w 610"/>
                  <a:gd name="T110" fmla="+- 0 4010 3907"/>
                  <a:gd name="T111" fmla="*/ 4010 h 611"/>
                  <a:gd name="T112" fmla="+- 0 10427 9818"/>
                  <a:gd name="T113" fmla="*/ T112 w 610"/>
                  <a:gd name="T114" fmla="+- 0 4225 3907"/>
                  <a:gd name="T115" fmla="*/ 4225 h 611"/>
                  <a:gd name="T116" fmla="+- 0 10421 9818"/>
                  <a:gd name="T117" fmla="*/ T116 w 610"/>
                  <a:gd name="T118" fmla="+- 0 4150 3907"/>
                  <a:gd name="T119" fmla="*/ 4150 h 611"/>
                  <a:gd name="T120" fmla="+- 0 10397 9818"/>
                  <a:gd name="T121" fmla="*/ T120 w 610"/>
                  <a:gd name="T122" fmla="+- 0 4078 3907"/>
                  <a:gd name="T123" fmla="*/ 4078 h 611"/>
                  <a:gd name="T124" fmla="+- 0 10363 9818"/>
                  <a:gd name="T125" fmla="*/ T124 w 610"/>
                  <a:gd name="T126" fmla="+- 0 4095 3907"/>
                  <a:gd name="T127" fmla="*/ 4095 h 611"/>
                  <a:gd name="T128" fmla="+- 0 10387 9818"/>
                  <a:gd name="T129" fmla="*/ T128 w 610"/>
                  <a:gd name="T130" fmla="+- 0 4174 3907"/>
                  <a:gd name="T131" fmla="*/ 4174 h 611"/>
                  <a:gd name="T132" fmla="+- 0 10386 9818"/>
                  <a:gd name="T133" fmla="*/ T132 w 610"/>
                  <a:gd name="T134" fmla="+- 0 4256 3907"/>
                  <a:gd name="T135" fmla="*/ 4256 h 611"/>
                  <a:gd name="T136" fmla="+- 0 10361 9818"/>
                  <a:gd name="T137" fmla="*/ T136 w 610"/>
                  <a:gd name="T138" fmla="+- 0 4333 3907"/>
                  <a:gd name="T139" fmla="*/ 4333 h 611"/>
                  <a:gd name="T140" fmla="+- 0 10312 9818"/>
                  <a:gd name="T141" fmla="*/ T140 w 610"/>
                  <a:gd name="T142" fmla="+- 0 4401 3907"/>
                  <a:gd name="T143" fmla="*/ 4401 h 611"/>
                  <a:gd name="T144" fmla="+- 0 10257 9818"/>
                  <a:gd name="T145" fmla="*/ T144 w 610"/>
                  <a:gd name="T146" fmla="+- 0 4443 3907"/>
                  <a:gd name="T147" fmla="*/ 4443 h 611"/>
                  <a:gd name="T148" fmla="+- 0 10195 9818"/>
                  <a:gd name="T149" fmla="*/ T148 w 610"/>
                  <a:gd name="T150" fmla="+- 0 4469 3907"/>
                  <a:gd name="T151" fmla="*/ 4469 h 611"/>
                  <a:gd name="T152" fmla="+- 0 10129 9818"/>
                  <a:gd name="T153" fmla="*/ T152 w 610"/>
                  <a:gd name="T154" fmla="+- 0 4479 3907"/>
                  <a:gd name="T155" fmla="*/ 4479 h 611"/>
                  <a:gd name="T156" fmla="+- 0 10123 9818"/>
                  <a:gd name="T157" fmla="*/ T156 w 610"/>
                  <a:gd name="T158" fmla="+- 0 4478 3907"/>
                  <a:gd name="T159" fmla="*/ 4478 h 611"/>
                  <a:gd name="T160" fmla="+- 0 10062 9818"/>
                  <a:gd name="T161" fmla="*/ T160 w 610"/>
                  <a:gd name="T162" fmla="+- 0 4472 3907"/>
                  <a:gd name="T163" fmla="*/ 4472 h 611"/>
                  <a:gd name="T164" fmla="+- 0 9998 9818"/>
                  <a:gd name="T165" fmla="*/ T164 w 610"/>
                  <a:gd name="T166" fmla="+- 0 4448 3907"/>
                  <a:gd name="T167" fmla="*/ 4448 h 611"/>
                  <a:gd name="T168" fmla="+- 0 10014 9818"/>
                  <a:gd name="T169" fmla="*/ T168 w 610"/>
                  <a:gd name="T170" fmla="+- 0 4426 3907"/>
                  <a:gd name="T171" fmla="*/ 4426 h 611"/>
                  <a:gd name="T172" fmla="+- 0 9920 9818"/>
                  <a:gd name="T173" fmla="*/ T172 w 610"/>
                  <a:gd name="T174" fmla="+- 0 4414 3907"/>
                  <a:gd name="T175" fmla="*/ 4414 h 611"/>
                  <a:gd name="T176" fmla="+- 0 9957 9818"/>
                  <a:gd name="T177" fmla="*/ T176 w 610"/>
                  <a:gd name="T178" fmla="+- 0 4501 3907"/>
                  <a:gd name="T179" fmla="*/ 4501 h 611"/>
                  <a:gd name="T180" fmla="+- 0 9974 9818"/>
                  <a:gd name="T181" fmla="*/ T180 w 610"/>
                  <a:gd name="T182" fmla="+- 0 4478 3907"/>
                  <a:gd name="T183" fmla="*/ 4478 h 611"/>
                  <a:gd name="T184" fmla="+- 0 10049 9818"/>
                  <a:gd name="T185" fmla="*/ T184 w 610"/>
                  <a:gd name="T186" fmla="+- 0 4508 3907"/>
                  <a:gd name="T187" fmla="*/ 4508 h 611"/>
                  <a:gd name="T188" fmla="+- 0 10126 9818"/>
                  <a:gd name="T189" fmla="*/ T188 w 610"/>
                  <a:gd name="T190" fmla="+- 0 4517 3907"/>
                  <a:gd name="T191" fmla="*/ 4517 h 611"/>
                  <a:gd name="T192" fmla="+- 0 10203 9818"/>
                  <a:gd name="T193" fmla="*/ T192 w 610"/>
                  <a:gd name="T194" fmla="+- 0 4506 3907"/>
                  <a:gd name="T195" fmla="*/ 4506 h 611"/>
                  <a:gd name="T196" fmla="+- 0 10268 9818"/>
                  <a:gd name="T197" fmla="*/ T196 w 610"/>
                  <a:gd name="T198" fmla="+- 0 4479 3907"/>
                  <a:gd name="T199" fmla="*/ 4479 h 611"/>
                  <a:gd name="T200" fmla="+- 0 10275 9818"/>
                  <a:gd name="T201" fmla="*/ T200 w 610"/>
                  <a:gd name="T202" fmla="+- 0 4476 3907"/>
                  <a:gd name="T203" fmla="*/ 4476 h 611"/>
                  <a:gd name="T204" fmla="+- 0 10338 9818"/>
                  <a:gd name="T205" fmla="*/ T204 w 610"/>
                  <a:gd name="T206" fmla="+- 0 4427 3907"/>
                  <a:gd name="T207" fmla="*/ 4427 h 611"/>
                  <a:gd name="T208" fmla="+- 0 10385 9818"/>
                  <a:gd name="T209" fmla="*/ T208 w 610"/>
                  <a:gd name="T210" fmla="+- 0 4367 3907"/>
                  <a:gd name="T211" fmla="*/ 4367 h 611"/>
                  <a:gd name="T212" fmla="+- 0 10415 9818"/>
                  <a:gd name="T213" fmla="*/ T212 w 610"/>
                  <a:gd name="T214" fmla="+- 0 4298 3907"/>
                  <a:gd name="T215" fmla="*/ 4298 h 611"/>
                  <a:gd name="T216" fmla="+- 0 10427 9818"/>
                  <a:gd name="T217" fmla="*/ T216 w 610"/>
                  <a:gd name="T218" fmla="+- 0 4225 3907"/>
                  <a:gd name="T219" fmla="*/ 4225 h 6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610" h="611">
                    <a:moveTo>
                      <a:pt x="507" y="103"/>
                    </a:moveTo>
                    <a:lnTo>
                      <a:pt x="480" y="38"/>
                    </a:lnTo>
                    <a:lnTo>
                      <a:pt x="470" y="16"/>
                    </a:lnTo>
                    <a:lnTo>
                      <a:pt x="453" y="38"/>
                    </a:lnTo>
                    <a:lnTo>
                      <a:pt x="451" y="38"/>
                    </a:lnTo>
                    <a:lnTo>
                      <a:pt x="379" y="9"/>
                    </a:lnTo>
                    <a:lnTo>
                      <a:pt x="301" y="0"/>
                    </a:lnTo>
                    <a:lnTo>
                      <a:pt x="225" y="10"/>
                    </a:lnTo>
                    <a:lnTo>
                      <a:pt x="153" y="40"/>
                    </a:lnTo>
                    <a:lnTo>
                      <a:pt x="89" y="89"/>
                    </a:lnTo>
                    <a:lnTo>
                      <a:pt x="41" y="152"/>
                    </a:lnTo>
                    <a:lnTo>
                      <a:pt x="11" y="224"/>
                    </a:lnTo>
                    <a:lnTo>
                      <a:pt x="0" y="301"/>
                    </a:lnTo>
                    <a:lnTo>
                      <a:pt x="9" y="378"/>
                    </a:lnTo>
                    <a:lnTo>
                      <a:pt x="38" y="452"/>
                    </a:lnTo>
                    <a:lnTo>
                      <a:pt x="71" y="434"/>
                    </a:lnTo>
                    <a:lnTo>
                      <a:pt x="46" y="369"/>
                    </a:lnTo>
                    <a:lnTo>
                      <a:pt x="38" y="301"/>
                    </a:lnTo>
                    <a:lnTo>
                      <a:pt x="47" y="234"/>
                    </a:lnTo>
                    <a:lnTo>
                      <a:pt x="74" y="171"/>
                    </a:lnTo>
                    <a:lnTo>
                      <a:pt x="116" y="116"/>
                    </a:lnTo>
                    <a:lnTo>
                      <a:pt x="171" y="74"/>
                    </a:lnTo>
                    <a:lnTo>
                      <a:pt x="233" y="47"/>
                    </a:lnTo>
                    <a:lnTo>
                      <a:pt x="299" y="38"/>
                    </a:lnTo>
                    <a:lnTo>
                      <a:pt x="366" y="45"/>
                    </a:lnTo>
                    <a:lnTo>
                      <a:pt x="430" y="69"/>
                    </a:lnTo>
                    <a:lnTo>
                      <a:pt x="413" y="91"/>
                    </a:lnTo>
                    <a:lnTo>
                      <a:pt x="507" y="103"/>
                    </a:lnTo>
                    <a:moveTo>
                      <a:pt x="609" y="318"/>
                    </a:moveTo>
                    <a:lnTo>
                      <a:pt x="603" y="243"/>
                    </a:lnTo>
                    <a:lnTo>
                      <a:pt x="579" y="171"/>
                    </a:lnTo>
                    <a:lnTo>
                      <a:pt x="545" y="188"/>
                    </a:lnTo>
                    <a:lnTo>
                      <a:pt x="569" y="267"/>
                    </a:lnTo>
                    <a:lnTo>
                      <a:pt x="568" y="349"/>
                    </a:lnTo>
                    <a:lnTo>
                      <a:pt x="543" y="426"/>
                    </a:lnTo>
                    <a:lnTo>
                      <a:pt x="494" y="494"/>
                    </a:lnTo>
                    <a:lnTo>
                      <a:pt x="439" y="536"/>
                    </a:lnTo>
                    <a:lnTo>
                      <a:pt x="377" y="562"/>
                    </a:lnTo>
                    <a:lnTo>
                      <a:pt x="311" y="572"/>
                    </a:lnTo>
                    <a:lnTo>
                      <a:pt x="305" y="571"/>
                    </a:lnTo>
                    <a:lnTo>
                      <a:pt x="244" y="565"/>
                    </a:lnTo>
                    <a:lnTo>
                      <a:pt x="180" y="541"/>
                    </a:lnTo>
                    <a:lnTo>
                      <a:pt x="196" y="519"/>
                    </a:lnTo>
                    <a:lnTo>
                      <a:pt x="102" y="507"/>
                    </a:lnTo>
                    <a:lnTo>
                      <a:pt x="139" y="594"/>
                    </a:lnTo>
                    <a:lnTo>
                      <a:pt x="156" y="571"/>
                    </a:lnTo>
                    <a:lnTo>
                      <a:pt x="231" y="601"/>
                    </a:lnTo>
                    <a:lnTo>
                      <a:pt x="308" y="610"/>
                    </a:lnTo>
                    <a:lnTo>
                      <a:pt x="385" y="599"/>
                    </a:lnTo>
                    <a:lnTo>
                      <a:pt x="450" y="572"/>
                    </a:lnTo>
                    <a:lnTo>
                      <a:pt x="457" y="569"/>
                    </a:lnTo>
                    <a:lnTo>
                      <a:pt x="520" y="520"/>
                    </a:lnTo>
                    <a:lnTo>
                      <a:pt x="567" y="460"/>
                    </a:lnTo>
                    <a:lnTo>
                      <a:pt x="597" y="391"/>
                    </a:lnTo>
                    <a:lnTo>
                      <a:pt x="609" y="318"/>
                    </a:lnTo>
                  </a:path>
                </a:pathLst>
              </a:custGeom>
              <a:solidFill>
                <a:srgbClr val="346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100" name="Rectangle 99"/>
              <p:cNvSpPr/>
              <p:nvPr/>
            </p:nvSpPr>
            <p:spPr>
              <a:xfrm>
                <a:off x="6049789" y="3960168"/>
                <a:ext cx="1306768" cy="369332"/>
              </a:xfrm>
              <a:prstGeom prst="rect">
                <a:avLst/>
              </a:prstGeom>
            </p:spPr>
            <p:txBody>
              <a:bodyPr wrap="none">
                <a:spAutoFit/>
              </a:bodyPr>
              <a:lstStyle/>
              <a:p>
                <a:r>
                  <a:rPr lang="en-US" sz="900" dirty="0">
                    <a:solidFill>
                      <a:srgbClr val="FFFFFF"/>
                    </a:solidFill>
                    <a:latin typeface="Arial" pitchFamily="34" charset="0"/>
                  </a:rPr>
                  <a:t>Management System </a:t>
                </a:r>
                <a:endParaRPr lang="en-US" sz="900" dirty="0" smtClean="0">
                  <a:solidFill>
                    <a:srgbClr val="FFFFFF"/>
                  </a:solidFill>
                  <a:latin typeface="Arial" pitchFamily="34" charset="0"/>
                </a:endParaRPr>
              </a:p>
              <a:p>
                <a:pPr algn="ctr"/>
                <a:r>
                  <a:rPr lang="en-US" sz="900" dirty="0" smtClean="0">
                    <a:solidFill>
                      <a:srgbClr val="FFFFFF"/>
                    </a:solidFill>
                    <a:latin typeface="Arial" pitchFamily="34" charset="0"/>
                  </a:rPr>
                  <a:t>(</a:t>
                </a:r>
                <a:r>
                  <a:rPr lang="en-US" sz="900" dirty="0">
                    <a:solidFill>
                      <a:srgbClr val="FFFFFF"/>
                    </a:solidFill>
                    <a:latin typeface="Arial" pitchFamily="34" charset="0"/>
                  </a:rPr>
                  <a:t>MS) </a:t>
                </a:r>
              </a:p>
            </p:txBody>
          </p:sp>
        </p:grpSp>
        <p:grpSp>
          <p:nvGrpSpPr>
            <p:cNvPr id="53" name="Group 52"/>
            <p:cNvGrpSpPr/>
            <p:nvPr/>
          </p:nvGrpSpPr>
          <p:grpSpPr>
            <a:xfrm>
              <a:off x="7697602" y="2782570"/>
              <a:ext cx="1210588" cy="1052900"/>
              <a:chOff x="7316634" y="1371600"/>
              <a:chExt cx="1210588" cy="1052900"/>
            </a:xfrm>
          </p:grpSpPr>
          <p:pic>
            <p:nvPicPr>
              <p:cNvPr id="54" name="Picture 4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76185" y="1371600"/>
                <a:ext cx="812800" cy="88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Freeform 45"/>
              <p:cNvSpPr>
                <a:spLocks/>
              </p:cNvSpPr>
              <p:nvPr/>
            </p:nvSpPr>
            <p:spPr bwMode="auto">
              <a:xfrm>
                <a:off x="7636510" y="1433195"/>
                <a:ext cx="577215" cy="577215"/>
              </a:xfrm>
              <a:custGeom>
                <a:avLst/>
                <a:gdLst>
                  <a:gd name="T0" fmla="+- 0 11510 11056"/>
                  <a:gd name="T1" fmla="*/ T0 w 909"/>
                  <a:gd name="T2" fmla="+- 0 3365 3365"/>
                  <a:gd name="T3" fmla="*/ 3365 h 909"/>
                  <a:gd name="T4" fmla="+- 0 11437 11056"/>
                  <a:gd name="T5" fmla="*/ T4 w 909"/>
                  <a:gd name="T6" fmla="+- 0 3371 3365"/>
                  <a:gd name="T7" fmla="*/ 3371 h 909"/>
                  <a:gd name="T8" fmla="+- 0 11367 11056"/>
                  <a:gd name="T9" fmla="*/ T8 w 909"/>
                  <a:gd name="T10" fmla="+- 0 3388 3365"/>
                  <a:gd name="T11" fmla="*/ 3388 h 909"/>
                  <a:gd name="T12" fmla="+- 0 11302 11056"/>
                  <a:gd name="T13" fmla="*/ T12 w 909"/>
                  <a:gd name="T14" fmla="+- 0 3416 3365"/>
                  <a:gd name="T15" fmla="*/ 3416 h 909"/>
                  <a:gd name="T16" fmla="+- 0 11242 11056"/>
                  <a:gd name="T17" fmla="*/ T16 w 909"/>
                  <a:gd name="T18" fmla="+- 0 3453 3365"/>
                  <a:gd name="T19" fmla="*/ 3453 h 909"/>
                  <a:gd name="T20" fmla="+- 0 11189 11056"/>
                  <a:gd name="T21" fmla="*/ T20 w 909"/>
                  <a:gd name="T22" fmla="+- 0 3498 3365"/>
                  <a:gd name="T23" fmla="*/ 3498 h 909"/>
                  <a:gd name="T24" fmla="+- 0 11144 11056"/>
                  <a:gd name="T25" fmla="*/ T24 w 909"/>
                  <a:gd name="T26" fmla="+- 0 3551 3365"/>
                  <a:gd name="T27" fmla="*/ 3551 h 909"/>
                  <a:gd name="T28" fmla="+- 0 11107 11056"/>
                  <a:gd name="T29" fmla="*/ T28 w 909"/>
                  <a:gd name="T30" fmla="+- 0 3611 3365"/>
                  <a:gd name="T31" fmla="*/ 3611 h 909"/>
                  <a:gd name="T32" fmla="+- 0 11079 11056"/>
                  <a:gd name="T33" fmla="*/ T32 w 909"/>
                  <a:gd name="T34" fmla="+- 0 3676 3365"/>
                  <a:gd name="T35" fmla="*/ 3676 h 909"/>
                  <a:gd name="T36" fmla="+- 0 11062 11056"/>
                  <a:gd name="T37" fmla="*/ T36 w 909"/>
                  <a:gd name="T38" fmla="+- 0 3746 3365"/>
                  <a:gd name="T39" fmla="*/ 3746 h 909"/>
                  <a:gd name="T40" fmla="+- 0 11056 11056"/>
                  <a:gd name="T41" fmla="*/ T40 w 909"/>
                  <a:gd name="T42" fmla="+- 0 3820 3365"/>
                  <a:gd name="T43" fmla="*/ 3820 h 909"/>
                  <a:gd name="T44" fmla="+- 0 11062 11056"/>
                  <a:gd name="T45" fmla="*/ T44 w 909"/>
                  <a:gd name="T46" fmla="+- 0 3893 3365"/>
                  <a:gd name="T47" fmla="*/ 3893 h 909"/>
                  <a:gd name="T48" fmla="+- 0 11079 11056"/>
                  <a:gd name="T49" fmla="*/ T48 w 909"/>
                  <a:gd name="T50" fmla="+- 0 3963 3365"/>
                  <a:gd name="T51" fmla="*/ 3963 h 909"/>
                  <a:gd name="T52" fmla="+- 0 11107 11056"/>
                  <a:gd name="T53" fmla="*/ T52 w 909"/>
                  <a:gd name="T54" fmla="+- 0 4028 3365"/>
                  <a:gd name="T55" fmla="*/ 4028 h 909"/>
                  <a:gd name="T56" fmla="+- 0 11144 11056"/>
                  <a:gd name="T57" fmla="*/ T56 w 909"/>
                  <a:gd name="T58" fmla="+- 0 4088 3365"/>
                  <a:gd name="T59" fmla="*/ 4088 h 909"/>
                  <a:gd name="T60" fmla="+- 0 11189 11056"/>
                  <a:gd name="T61" fmla="*/ T60 w 909"/>
                  <a:gd name="T62" fmla="+- 0 4141 3365"/>
                  <a:gd name="T63" fmla="*/ 4141 h 909"/>
                  <a:gd name="T64" fmla="+- 0 11242 11056"/>
                  <a:gd name="T65" fmla="*/ T64 w 909"/>
                  <a:gd name="T66" fmla="+- 0 4186 3365"/>
                  <a:gd name="T67" fmla="*/ 4186 h 909"/>
                  <a:gd name="T68" fmla="+- 0 11302 11056"/>
                  <a:gd name="T69" fmla="*/ T68 w 909"/>
                  <a:gd name="T70" fmla="+- 0 4223 3365"/>
                  <a:gd name="T71" fmla="*/ 4223 h 909"/>
                  <a:gd name="T72" fmla="+- 0 11367 11056"/>
                  <a:gd name="T73" fmla="*/ T72 w 909"/>
                  <a:gd name="T74" fmla="+- 0 4251 3365"/>
                  <a:gd name="T75" fmla="*/ 4251 h 909"/>
                  <a:gd name="T76" fmla="+- 0 11437 11056"/>
                  <a:gd name="T77" fmla="*/ T76 w 909"/>
                  <a:gd name="T78" fmla="+- 0 4268 3365"/>
                  <a:gd name="T79" fmla="*/ 4268 h 909"/>
                  <a:gd name="T80" fmla="+- 0 11510 11056"/>
                  <a:gd name="T81" fmla="*/ T80 w 909"/>
                  <a:gd name="T82" fmla="+- 0 4274 3365"/>
                  <a:gd name="T83" fmla="*/ 4274 h 909"/>
                  <a:gd name="T84" fmla="+- 0 11584 11056"/>
                  <a:gd name="T85" fmla="*/ T84 w 909"/>
                  <a:gd name="T86" fmla="+- 0 4268 3365"/>
                  <a:gd name="T87" fmla="*/ 4268 h 909"/>
                  <a:gd name="T88" fmla="+- 0 11654 11056"/>
                  <a:gd name="T89" fmla="*/ T88 w 909"/>
                  <a:gd name="T90" fmla="+- 0 4251 3365"/>
                  <a:gd name="T91" fmla="*/ 4251 h 909"/>
                  <a:gd name="T92" fmla="+- 0 11719 11056"/>
                  <a:gd name="T93" fmla="*/ T92 w 909"/>
                  <a:gd name="T94" fmla="+- 0 4223 3365"/>
                  <a:gd name="T95" fmla="*/ 4223 h 909"/>
                  <a:gd name="T96" fmla="+- 0 11779 11056"/>
                  <a:gd name="T97" fmla="*/ T96 w 909"/>
                  <a:gd name="T98" fmla="+- 0 4186 3365"/>
                  <a:gd name="T99" fmla="*/ 4186 h 909"/>
                  <a:gd name="T100" fmla="+- 0 11832 11056"/>
                  <a:gd name="T101" fmla="*/ T100 w 909"/>
                  <a:gd name="T102" fmla="+- 0 4141 3365"/>
                  <a:gd name="T103" fmla="*/ 4141 h 909"/>
                  <a:gd name="T104" fmla="+- 0 11877 11056"/>
                  <a:gd name="T105" fmla="*/ T104 w 909"/>
                  <a:gd name="T106" fmla="+- 0 4088 3365"/>
                  <a:gd name="T107" fmla="*/ 4088 h 909"/>
                  <a:gd name="T108" fmla="+- 0 11914 11056"/>
                  <a:gd name="T109" fmla="*/ T108 w 909"/>
                  <a:gd name="T110" fmla="+- 0 4028 3365"/>
                  <a:gd name="T111" fmla="*/ 4028 h 909"/>
                  <a:gd name="T112" fmla="+- 0 11942 11056"/>
                  <a:gd name="T113" fmla="*/ T112 w 909"/>
                  <a:gd name="T114" fmla="+- 0 3963 3365"/>
                  <a:gd name="T115" fmla="*/ 3963 h 909"/>
                  <a:gd name="T116" fmla="+- 0 11959 11056"/>
                  <a:gd name="T117" fmla="*/ T116 w 909"/>
                  <a:gd name="T118" fmla="+- 0 3893 3365"/>
                  <a:gd name="T119" fmla="*/ 3893 h 909"/>
                  <a:gd name="T120" fmla="+- 0 11965 11056"/>
                  <a:gd name="T121" fmla="*/ T120 w 909"/>
                  <a:gd name="T122" fmla="+- 0 3820 3365"/>
                  <a:gd name="T123" fmla="*/ 3820 h 909"/>
                  <a:gd name="T124" fmla="+- 0 11959 11056"/>
                  <a:gd name="T125" fmla="*/ T124 w 909"/>
                  <a:gd name="T126" fmla="+- 0 3746 3365"/>
                  <a:gd name="T127" fmla="*/ 3746 h 909"/>
                  <a:gd name="T128" fmla="+- 0 11942 11056"/>
                  <a:gd name="T129" fmla="*/ T128 w 909"/>
                  <a:gd name="T130" fmla="+- 0 3676 3365"/>
                  <a:gd name="T131" fmla="*/ 3676 h 909"/>
                  <a:gd name="T132" fmla="+- 0 11914 11056"/>
                  <a:gd name="T133" fmla="*/ T132 w 909"/>
                  <a:gd name="T134" fmla="+- 0 3611 3365"/>
                  <a:gd name="T135" fmla="*/ 3611 h 909"/>
                  <a:gd name="T136" fmla="+- 0 11877 11056"/>
                  <a:gd name="T137" fmla="*/ T136 w 909"/>
                  <a:gd name="T138" fmla="+- 0 3551 3365"/>
                  <a:gd name="T139" fmla="*/ 3551 h 909"/>
                  <a:gd name="T140" fmla="+- 0 11832 11056"/>
                  <a:gd name="T141" fmla="*/ T140 w 909"/>
                  <a:gd name="T142" fmla="+- 0 3498 3365"/>
                  <a:gd name="T143" fmla="*/ 3498 h 909"/>
                  <a:gd name="T144" fmla="+- 0 11779 11056"/>
                  <a:gd name="T145" fmla="*/ T144 w 909"/>
                  <a:gd name="T146" fmla="+- 0 3453 3365"/>
                  <a:gd name="T147" fmla="*/ 3453 h 909"/>
                  <a:gd name="T148" fmla="+- 0 11719 11056"/>
                  <a:gd name="T149" fmla="*/ T148 w 909"/>
                  <a:gd name="T150" fmla="+- 0 3416 3365"/>
                  <a:gd name="T151" fmla="*/ 3416 h 909"/>
                  <a:gd name="T152" fmla="+- 0 11654 11056"/>
                  <a:gd name="T153" fmla="*/ T152 w 909"/>
                  <a:gd name="T154" fmla="+- 0 3388 3365"/>
                  <a:gd name="T155" fmla="*/ 3388 h 909"/>
                  <a:gd name="T156" fmla="+- 0 11584 11056"/>
                  <a:gd name="T157" fmla="*/ T156 w 909"/>
                  <a:gd name="T158" fmla="+- 0 3371 3365"/>
                  <a:gd name="T159" fmla="*/ 3371 h 909"/>
                  <a:gd name="T160" fmla="+- 0 11510 11056"/>
                  <a:gd name="T161" fmla="*/ T160 w 909"/>
                  <a:gd name="T162" fmla="+- 0 3365 3365"/>
                  <a:gd name="T163" fmla="*/ 3365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454" y="0"/>
                    </a:moveTo>
                    <a:lnTo>
                      <a:pt x="381" y="6"/>
                    </a:lnTo>
                    <a:lnTo>
                      <a:pt x="311" y="23"/>
                    </a:lnTo>
                    <a:lnTo>
                      <a:pt x="246" y="51"/>
                    </a:lnTo>
                    <a:lnTo>
                      <a:pt x="186" y="88"/>
                    </a:lnTo>
                    <a:lnTo>
                      <a:pt x="133" y="133"/>
                    </a:lnTo>
                    <a:lnTo>
                      <a:pt x="88" y="186"/>
                    </a:lnTo>
                    <a:lnTo>
                      <a:pt x="51" y="246"/>
                    </a:lnTo>
                    <a:lnTo>
                      <a:pt x="23" y="311"/>
                    </a:lnTo>
                    <a:lnTo>
                      <a:pt x="6" y="381"/>
                    </a:lnTo>
                    <a:lnTo>
                      <a:pt x="0" y="455"/>
                    </a:lnTo>
                    <a:lnTo>
                      <a:pt x="6" y="528"/>
                    </a:lnTo>
                    <a:lnTo>
                      <a:pt x="23" y="598"/>
                    </a:lnTo>
                    <a:lnTo>
                      <a:pt x="51" y="663"/>
                    </a:lnTo>
                    <a:lnTo>
                      <a:pt x="88" y="723"/>
                    </a:lnTo>
                    <a:lnTo>
                      <a:pt x="133" y="776"/>
                    </a:lnTo>
                    <a:lnTo>
                      <a:pt x="186" y="821"/>
                    </a:lnTo>
                    <a:lnTo>
                      <a:pt x="246" y="858"/>
                    </a:lnTo>
                    <a:lnTo>
                      <a:pt x="311" y="886"/>
                    </a:lnTo>
                    <a:lnTo>
                      <a:pt x="381" y="903"/>
                    </a:lnTo>
                    <a:lnTo>
                      <a:pt x="454" y="909"/>
                    </a:lnTo>
                    <a:lnTo>
                      <a:pt x="528" y="903"/>
                    </a:lnTo>
                    <a:lnTo>
                      <a:pt x="598" y="886"/>
                    </a:lnTo>
                    <a:lnTo>
                      <a:pt x="663" y="858"/>
                    </a:lnTo>
                    <a:lnTo>
                      <a:pt x="723" y="821"/>
                    </a:lnTo>
                    <a:lnTo>
                      <a:pt x="776" y="776"/>
                    </a:lnTo>
                    <a:lnTo>
                      <a:pt x="821" y="723"/>
                    </a:lnTo>
                    <a:lnTo>
                      <a:pt x="858" y="663"/>
                    </a:lnTo>
                    <a:lnTo>
                      <a:pt x="886" y="598"/>
                    </a:lnTo>
                    <a:lnTo>
                      <a:pt x="903" y="528"/>
                    </a:lnTo>
                    <a:lnTo>
                      <a:pt x="909" y="455"/>
                    </a:lnTo>
                    <a:lnTo>
                      <a:pt x="903" y="381"/>
                    </a:lnTo>
                    <a:lnTo>
                      <a:pt x="886" y="311"/>
                    </a:lnTo>
                    <a:lnTo>
                      <a:pt x="858" y="246"/>
                    </a:lnTo>
                    <a:lnTo>
                      <a:pt x="821" y="186"/>
                    </a:lnTo>
                    <a:lnTo>
                      <a:pt x="776" y="133"/>
                    </a:lnTo>
                    <a:lnTo>
                      <a:pt x="723" y="88"/>
                    </a:lnTo>
                    <a:lnTo>
                      <a:pt x="663" y="51"/>
                    </a:lnTo>
                    <a:lnTo>
                      <a:pt x="598" y="23"/>
                    </a:lnTo>
                    <a:lnTo>
                      <a:pt x="528" y="6"/>
                    </a:ln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93" name="Freeform 46"/>
              <p:cNvSpPr>
                <a:spLocks/>
              </p:cNvSpPr>
              <p:nvPr/>
            </p:nvSpPr>
            <p:spPr bwMode="auto">
              <a:xfrm>
                <a:off x="7619258" y="1433195"/>
                <a:ext cx="577215" cy="577215"/>
              </a:xfrm>
              <a:custGeom>
                <a:avLst/>
                <a:gdLst>
                  <a:gd name="T0" fmla="+- 0 11965 11056"/>
                  <a:gd name="T1" fmla="*/ T0 w 909"/>
                  <a:gd name="T2" fmla="+- 0 3820 3365"/>
                  <a:gd name="T3" fmla="*/ 3820 h 909"/>
                  <a:gd name="T4" fmla="+- 0 11959 11056"/>
                  <a:gd name="T5" fmla="*/ T4 w 909"/>
                  <a:gd name="T6" fmla="+- 0 3893 3365"/>
                  <a:gd name="T7" fmla="*/ 3893 h 909"/>
                  <a:gd name="T8" fmla="+- 0 11942 11056"/>
                  <a:gd name="T9" fmla="*/ T8 w 909"/>
                  <a:gd name="T10" fmla="+- 0 3963 3365"/>
                  <a:gd name="T11" fmla="*/ 3963 h 909"/>
                  <a:gd name="T12" fmla="+- 0 11914 11056"/>
                  <a:gd name="T13" fmla="*/ T12 w 909"/>
                  <a:gd name="T14" fmla="+- 0 4028 3365"/>
                  <a:gd name="T15" fmla="*/ 4028 h 909"/>
                  <a:gd name="T16" fmla="+- 0 11877 11056"/>
                  <a:gd name="T17" fmla="*/ T16 w 909"/>
                  <a:gd name="T18" fmla="+- 0 4088 3365"/>
                  <a:gd name="T19" fmla="*/ 4088 h 909"/>
                  <a:gd name="T20" fmla="+- 0 11832 11056"/>
                  <a:gd name="T21" fmla="*/ T20 w 909"/>
                  <a:gd name="T22" fmla="+- 0 4141 3365"/>
                  <a:gd name="T23" fmla="*/ 4141 h 909"/>
                  <a:gd name="T24" fmla="+- 0 11779 11056"/>
                  <a:gd name="T25" fmla="*/ T24 w 909"/>
                  <a:gd name="T26" fmla="+- 0 4186 3365"/>
                  <a:gd name="T27" fmla="*/ 4186 h 909"/>
                  <a:gd name="T28" fmla="+- 0 11719 11056"/>
                  <a:gd name="T29" fmla="*/ T28 w 909"/>
                  <a:gd name="T30" fmla="+- 0 4223 3365"/>
                  <a:gd name="T31" fmla="*/ 4223 h 909"/>
                  <a:gd name="T32" fmla="+- 0 11654 11056"/>
                  <a:gd name="T33" fmla="*/ T32 w 909"/>
                  <a:gd name="T34" fmla="+- 0 4251 3365"/>
                  <a:gd name="T35" fmla="*/ 4251 h 909"/>
                  <a:gd name="T36" fmla="+- 0 11584 11056"/>
                  <a:gd name="T37" fmla="*/ T36 w 909"/>
                  <a:gd name="T38" fmla="+- 0 4268 3365"/>
                  <a:gd name="T39" fmla="*/ 4268 h 909"/>
                  <a:gd name="T40" fmla="+- 0 11510 11056"/>
                  <a:gd name="T41" fmla="*/ T40 w 909"/>
                  <a:gd name="T42" fmla="+- 0 4274 3365"/>
                  <a:gd name="T43" fmla="*/ 4274 h 909"/>
                  <a:gd name="T44" fmla="+- 0 11437 11056"/>
                  <a:gd name="T45" fmla="*/ T44 w 909"/>
                  <a:gd name="T46" fmla="+- 0 4268 3365"/>
                  <a:gd name="T47" fmla="*/ 4268 h 909"/>
                  <a:gd name="T48" fmla="+- 0 11367 11056"/>
                  <a:gd name="T49" fmla="*/ T48 w 909"/>
                  <a:gd name="T50" fmla="+- 0 4251 3365"/>
                  <a:gd name="T51" fmla="*/ 4251 h 909"/>
                  <a:gd name="T52" fmla="+- 0 11302 11056"/>
                  <a:gd name="T53" fmla="*/ T52 w 909"/>
                  <a:gd name="T54" fmla="+- 0 4223 3365"/>
                  <a:gd name="T55" fmla="*/ 4223 h 909"/>
                  <a:gd name="T56" fmla="+- 0 11242 11056"/>
                  <a:gd name="T57" fmla="*/ T56 w 909"/>
                  <a:gd name="T58" fmla="+- 0 4186 3365"/>
                  <a:gd name="T59" fmla="*/ 4186 h 909"/>
                  <a:gd name="T60" fmla="+- 0 11189 11056"/>
                  <a:gd name="T61" fmla="*/ T60 w 909"/>
                  <a:gd name="T62" fmla="+- 0 4141 3365"/>
                  <a:gd name="T63" fmla="*/ 4141 h 909"/>
                  <a:gd name="T64" fmla="+- 0 11144 11056"/>
                  <a:gd name="T65" fmla="*/ T64 w 909"/>
                  <a:gd name="T66" fmla="+- 0 4088 3365"/>
                  <a:gd name="T67" fmla="*/ 4088 h 909"/>
                  <a:gd name="T68" fmla="+- 0 11107 11056"/>
                  <a:gd name="T69" fmla="*/ T68 w 909"/>
                  <a:gd name="T70" fmla="+- 0 4028 3365"/>
                  <a:gd name="T71" fmla="*/ 4028 h 909"/>
                  <a:gd name="T72" fmla="+- 0 11079 11056"/>
                  <a:gd name="T73" fmla="*/ T72 w 909"/>
                  <a:gd name="T74" fmla="+- 0 3963 3365"/>
                  <a:gd name="T75" fmla="*/ 3963 h 909"/>
                  <a:gd name="T76" fmla="+- 0 11062 11056"/>
                  <a:gd name="T77" fmla="*/ T76 w 909"/>
                  <a:gd name="T78" fmla="+- 0 3893 3365"/>
                  <a:gd name="T79" fmla="*/ 3893 h 909"/>
                  <a:gd name="T80" fmla="+- 0 11056 11056"/>
                  <a:gd name="T81" fmla="*/ T80 w 909"/>
                  <a:gd name="T82" fmla="+- 0 3820 3365"/>
                  <a:gd name="T83" fmla="*/ 3820 h 909"/>
                  <a:gd name="T84" fmla="+- 0 11062 11056"/>
                  <a:gd name="T85" fmla="*/ T84 w 909"/>
                  <a:gd name="T86" fmla="+- 0 3746 3365"/>
                  <a:gd name="T87" fmla="*/ 3746 h 909"/>
                  <a:gd name="T88" fmla="+- 0 11079 11056"/>
                  <a:gd name="T89" fmla="*/ T88 w 909"/>
                  <a:gd name="T90" fmla="+- 0 3676 3365"/>
                  <a:gd name="T91" fmla="*/ 3676 h 909"/>
                  <a:gd name="T92" fmla="+- 0 11107 11056"/>
                  <a:gd name="T93" fmla="*/ T92 w 909"/>
                  <a:gd name="T94" fmla="+- 0 3611 3365"/>
                  <a:gd name="T95" fmla="*/ 3611 h 909"/>
                  <a:gd name="T96" fmla="+- 0 11144 11056"/>
                  <a:gd name="T97" fmla="*/ T96 w 909"/>
                  <a:gd name="T98" fmla="+- 0 3551 3365"/>
                  <a:gd name="T99" fmla="*/ 3551 h 909"/>
                  <a:gd name="T100" fmla="+- 0 11189 11056"/>
                  <a:gd name="T101" fmla="*/ T100 w 909"/>
                  <a:gd name="T102" fmla="+- 0 3498 3365"/>
                  <a:gd name="T103" fmla="*/ 3498 h 909"/>
                  <a:gd name="T104" fmla="+- 0 11242 11056"/>
                  <a:gd name="T105" fmla="*/ T104 w 909"/>
                  <a:gd name="T106" fmla="+- 0 3453 3365"/>
                  <a:gd name="T107" fmla="*/ 3453 h 909"/>
                  <a:gd name="T108" fmla="+- 0 11302 11056"/>
                  <a:gd name="T109" fmla="*/ T108 w 909"/>
                  <a:gd name="T110" fmla="+- 0 3416 3365"/>
                  <a:gd name="T111" fmla="*/ 3416 h 909"/>
                  <a:gd name="T112" fmla="+- 0 11367 11056"/>
                  <a:gd name="T113" fmla="*/ T112 w 909"/>
                  <a:gd name="T114" fmla="+- 0 3388 3365"/>
                  <a:gd name="T115" fmla="*/ 3388 h 909"/>
                  <a:gd name="T116" fmla="+- 0 11437 11056"/>
                  <a:gd name="T117" fmla="*/ T116 w 909"/>
                  <a:gd name="T118" fmla="+- 0 3371 3365"/>
                  <a:gd name="T119" fmla="*/ 3371 h 909"/>
                  <a:gd name="T120" fmla="+- 0 11510 11056"/>
                  <a:gd name="T121" fmla="*/ T120 w 909"/>
                  <a:gd name="T122" fmla="+- 0 3365 3365"/>
                  <a:gd name="T123" fmla="*/ 3365 h 909"/>
                  <a:gd name="T124" fmla="+- 0 11584 11056"/>
                  <a:gd name="T125" fmla="*/ T124 w 909"/>
                  <a:gd name="T126" fmla="+- 0 3371 3365"/>
                  <a:gd name="T127" fmla="*/ 3371 h 909"/>
                  <a:gd name="T128" fmla="+- 0 11654 11056"/>
                  <a:gd name="T129" fmla="*/ T128 w 909"/>
                  <a:gd name="T130" fmla="+- 0 3388 3365"/>
                  <a:gd name="T131" fmla="*/ 3388 h 909"/>
                  <a:gd name="T132" fmla="+- 0 11719 11056"/>
                  <a:gd name="T133" fmla="*/ T132 w 909"/>
                  <a:gd name="T134" fmla="+- 0 3416 3365"/>
                  <a:gd name="T135" fmla="*/ 3416 h 909"/>
                  <a:gd name="T136" fmla="+- 0 11779 11056"/>
                  <a:gd name="T137" fmla="*/ T136 w 909"/>
                  <a:gd name="T138" fmla="+- 0 3453 3365"/>
                  <a:gd name="T139" fmla="*/ 3453 h 909"/>
                  <a:gd name="T140" fmla="+- 0 11832 11056"/>
                  <a:gd name="T141" fmla="*/ T140 w 909"/>
                  <a:gd name="T142" fmla="+- 0 3498 3365"/>
                  <a:gd name="T143" fmla="*/ 3498 h 909"/>
                  <a:gd name="T144" fmla="+- 0 11877 11056"/>
                  <a:gd name="T145" fmla="*/ T144 w 909"/>
                  <a:gd name="T146" fmla="+- 0 3551 3365"/>
                  <a:gd name="T147" fmla="*/ 3551 h 909"/>
                  <a:gd name="T148" fmla="+- 0 11914 11056"/>
                  <a:gd name="T149" fmla="*/ T148 w 909"/>
                  <a:gd name="T150" fmla="+- 0 3611 3365"/>
                  <a:gd name="T151" fmla="*/ 3611 h 909"/>
                  <a:gd name="T152" fmla="+- 0 11942 11056"/>
                  <a:gd name="T153" fmla="*/ T152 w 909"/>
                  <a:gd name="T154" fmla="+- 0 3676 3365"/>
                  <a:gd name="T155" fmla="*/ 3676 h 909"/>
                  <a:gd name="T156" fmla="+- 0 11959 11056"/>
                  <a:gd name="T157" fmla="*/ T156 w 909"/>
                  <a:gd name="T158" fmla="+- 0 3746 3365"/>
                  <a:gd name="T159" fmla="*/ 3746 h 909"/>
                  <a:gd name="T160" fmla="+- 0 11965 11056"/>
                  <a:gd name="T161" fmla="*/ T160 w 909"/>
                  <a:gd name="T162" fmla="+- 0 3820 3365"/>
                  <a:gd name="T163" fmla="*/ 3820 h 9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909" h="909">
                    <a:moveTo>
                      <a:pt x="909" y="455"/>
                    </a:moveTo>
                    <a:lnTo>
                      <a:pt x="903" y="528"/>
                    </a:lnTo>
                    <a:lnTo>
                      <a:pt x="886" y="598"/>
                    </a:lnTo>
                    <a:lnTo>
                      <a:pt x="858" y="663"/>
                    </a:lnTo>
                    <a:lnTo>
                      <a:pt x="821" y="723"/>
                    </a:lnTo>
                    <a:lnTo>
                      <a:pt x="776" y="776"/>
                    </a:lnTo>
                    <a:lnTo>
                      <a:pt x="723" y="821"/>
                    </a:lnTo>
                    <a:lnTo>
                      <a:pt x="663" y="858"/>
                    </a:lnTo>
                    <a:lnTo>
                      <a:pt x="598" y="886"/>
                    </a:lnTo>
                    <a:lnTo>
                      <a:pt x="528" y="903"/>
                    </a:lnTo>
                    <a:lnTo>
                      <a:pt x="454" y="909"/>
                    </a:lnTo>
                    <a:lnTo>
                      <a:pt x="381" y="903"/>
                    </a:lnTo>
                    <a:lnTo>
                      <a:pt x="311" y="886"/>
                    </a:lnTo>
                    <a:lnTo>
                      <a:pt x="246" y="858"/>
                    </a:lnTo>
                    <a:lnTo>
                      <a:pt x="186" y="821"/>
                    </a:lnTo>
                    <a:lnTo>
                      <a:pt x="133" y="776"/>
                    </a:lnTo>
                    <a:lnTo>
                      <a:pt x="88" y="723"/>
                    </a:lnTo>
                    <a:lnTo>
                      <a:pt x="51" y="663"/>
                    </a:lnTo>
                    <a:lnTo>
                      <a:pt x="23" y="598"/>
                    </a:lnTo>
                    <a:lnTo>
                      <a:pt x="6" y="528"/>
                    </a:lnTo>
                    <a:lnTo>
                      <a:pt x="0" y="455"/>
                    </a:lnTo>
                    <a:lnTo>
                      <a:pt x="6" y="381"/>
                    </a:lnTo>
                    <a:lnTo>
                      <a:pt x="23" y="311"/>
                    </a:lnTo>
                    <a:lnTo>
                      <a:pt x="51" y="246"/>
                    </a:lnTo>
                    <a:lnTo>
                      <a:pt x="88" y="186"/>
                    </a:lnTo>
                    <a:lnTo>
                      <a:pt x="133" y="133"/>
                    </a:lnTo>
                    <a:lnTo>
                      <a:pt x="186" y="88"/>
                    </a:lnTo>
                    <a:lnTo>
                      <a:pt x="246" y="51"/>
                    </a:lnTo>
                    <a:lnTo>
                      <a:pt x="311" y="23"/>
                    </a:lnTo>
                    <a:lnTo>
                      <a:pt x="381" y="6"/>
                    </a:lnTo>
                    <a:lnTo>
                      <a:pt x="454" y="0"/>
                    </a:lnTo>
                    <a:lnTo>
                      <a:pt x="528" y="6"/>
                    </a:lnTo>
                    <a:lnTo>
                      <a:pt x="598" y="23"/>
                    </a:lnTo>
                    <a:lnTo>
                      <a:pt x="663" y="51"/>
                    </a:lnTo>
                    <a:lnTo>
                      <a:pt x="723" y="88"/>
                    </a:lnTo>
                    <a:lnTo>
                      <a:pt x="776" y="133"/>
                    </a:lnTo>
                    <a:lnTo>
                      <a:pt x="821" y="186"/>
                    </a:lnTo>
                    <a:lnTo>
                      <a:pt x="858" y="246"/>
                    </a:lnTo>
                    <a:lnTo>
                      <a:pt x="886" y="311"/>
                    </a:lnTo>
                    <a:lnTo>
                      <a:pt x="903" y="381"/>
                    </a:lnTo>
                    <a:lnTo>
                      <a:pt x="909" y="455"/>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94" name="AutoShape 47"/>
              <p:cNvSpPr>
                <a:spLocks/>
              </p:cNvSpPr>
              <p:nvPr/>
            </p:nvSpPr>
            <p:spPr bwMode="auto">
              <a:xfrm>
                <a:off x="7751338" y="1550670"/>
                <a:ext cx="339090" cy="344805"/>
              </a:xfrm>
              <a:custGeom>
                <a:avLst/>
                <a:gdLst>
                  <a:gd name="T0" fmla="+- 0 11518 11264"/>
                  <a:gd name="T1" fmla="*/ T0 w 534"/>
                  <a:gd name="T2" fmla="+- 0 3551 3550"/>
                  <a:gd name="T3" fmla="*/ 3551 h 543"/>
                  <a:gd name="T4" fmla="+- 0 11361 11264"/>
                  <a:gd name="T5" fmla="*/ T4 w 534"/>
                  <a:gd name="T6" fmla="+- 0 3705 3550"/>
                  <a:gd name="T7" fmla="*/ 3705 h 543"/>
                  <a:gd name="T8" fmla="+- 0 11264 11264"/>
                  <a:gd name="T9" fmla="*/ T8 w 534"/>
                  <a:gd name="T10" fmla="+- 0 3938 3550"/>
                  <a:gd name="T11" fmla="*/ 3938 h 543"/>
                  <a:gd name="T12" fmla="+- 0 11507 11264"/>
                  <a:gd name="T13" fmla="*/ T12 w 534"/>
                  <a:gd name="T14" fmla="+- 0 4084 3550"/>
                  <a:gd name="T15" fmla="*/ 4084 h 543"/>
                  <a:gd name="T16" fmla="+- 0 11527 11264"/>
                  <a:gd name="T17" fmla="*/ T16 w 534"/>
                  <a:gd name="T18" fmla="+- 0 4092 3550"/>
                  <a:gd name="T19" fmla="*/ 4092 h 543"/>
                  <a:gd name="T20" fmla="+- 0 11535 11264"/>
                  <a:gd name="T21" fmla="*/ T20 w 534"/>
                  <a:gd name="T22" fmla="+- 0 4072 3550"/>
                  <a:gd name="T23" fmla="*/ 4072 h 543"/>
                  <a:gd name="T24" fmla="+- 0 11533 11264"/>
                  <a:gd name="T25" fmla="*/ T24 w 534"/>
                  <a:gd name="T26" fmla="+- 0 3557 3550"/>
                  <a:gd name="T27" fmla="*/ 3557 h 543"/>
                  <a:gd name="T28" fmla="+- 0 11700 11264"/>
                  <a:gd name="T29" fmla="*/ T28 w 534"/>
                  <a:gd name="T30" fmla="+- 0 3628 3550"/>
                  <a:gd name="T31" fmla="*/ 3628 h 543"/>
                  <a:gd name="T32" fmla="+- 0 11679 11264"/>
                  <a:gd name="T33" fmla="*/ T32 w 534"/>
                  <a:gd name="T34" fmla="+- 0 3636 3550"/>
                  <a:gd name="T35" fmla="*/ 3636 h 543"/>
                  <a:gd name="T36" fmla="+- 0 11671 11264"/>
                  <a:gd name="T37" fmla="*/ T36 w 534"/>
                  <a:gd name="T38" fmla="+- 0 3657 3550"/>
                  <a:gd name="T39" fmla="*/ 3657 h 543"/>
                  <a:gd name="T40" fmla="+- 0 11724 11264"/>
                  <a:gd name="T41" fmla="*/ T40 w 534"/>
                  <a:gd name="T42" fmla="+- 0 3745 3550"/>
                  <a:gd name="T43" fmla="*/ 3745 h 543"/>
                  <a:gd name="T44" fmla="+- 0 11724 11264"/>
                  <a:gd name="T45" fmla="*/ T44 w 534"/>
                  <a:gd name="T46" fmla="+- 0 3898 3550"/>
                  <a:gd name="T47" fmla="*/ 3898 h 543"/>
                  <a:gd name="T48" fmla="+- 0 11671 11264"/>
                  <a:gd name="T49" fmla="*/ T48 w 534"/>
                  <a:gd name="T50" fmla="+- 0 3986 3550"/>
                  <a:gd name="T51" fmla="*/ 3986 h 543"/>
                  <a:gd name="T52" fmla="+- 0 11679 11264"/>
                  <a:gd name="T53" fmla="*/ T52 w 534"/>
                  <a:gd name="T54" fmla="+- 0 4007 3550"/>
                  <a:gd name="T55" fmla="*/ 4007 h 543"/>
                  <a:gd name="T56" fmla="+- 0 11692 11264"/>
                  <a:gd name="T57" fmla="*/ T56 w 534"/>
                  <a:gd name="T58" fmla="+- 0 4015 3550"/>
                  <a:gd name="T59" fmla="*/ 4015 h 543"/>
                  <a:gd name="T60" fmla="+- 0 11715 11264"/>
                  <a:gd name="T61" fmla="*/ T60 w 534"/>
                  <a:gd name="T62" fmla="+- 0 4012 3550"/>
                  <a:gd name="T63" fmla="*/ 4012 h 543"/>
                  <a:gd name="T64" fmla="+- 0 11753 11264"/>
                  <a:gd name="T65" fmla="*/ T64 w 534"/>
                  <a:gd name="T66" fmla="+- 0 3967 3550"/>
                  <a:gd name="T67" fmla="*/ 3967 h 543"/>
                  <a:gd name="T68" fmla="+- 0 11792 11264"/>
                  <a:gd name="T69" fmla="*/ T68 w 534"/>
                  <a:gd name="T70" fmla="+- 0 3873 3550"/>
                  <a:gd name="T71" fmla="*/ 3873 h 543"/>
                  <a:gd name="T72" fmla="+- 0 11792 11264"/>
                  <a:gd name="T73" fmla="*/ T72 w 534"/>
                  <a:gd name="T74" fmla="+- 0 3770 3550"/>
                  <a:gd name="T75" fmla="*/ 3770 h 543"/>
                  <a:gd name="T76" fmla="+- 0 11753 11264"/>
                  <a:gd name="T77" fmla="*/ T76 w 534"/>
                  <a:gd name="T78" fmla="+- 0 3676 3550"/>
                  <a:gd name="T79" fmla="*/ 3676 h 543"/>
                  <a:gd name="T80" fmla="+- 0 11711 11264"/>
                  <a:gd name="T81" fmla="*/ T80 w 534"/>
                  <a:gd name="T82" fmla="+- 0 3630 3550"/>
                  <a:gd name="T83" fmla="*/ 3630 h 543"/>
                  <a:gd name="T84" fmla="+- 0 11597 11264"/>
                  <a:gd name="T85" fmla="*/ T84 w 534"/>
                  <a:gd name="T86" fmla="+- 0 3682 3550"/>
                  <a:gd name="T87" fmla="*/ 3682 h 543"/>
                  <a:gd name="T88" fmla="+- 0 11576 11264"/>
                  <a:gd name="T89" fmla="*/ T88 w 534"/>
                  <a:gd name="T90" fmla="+- 0 3691 3550"/>
                  <a:gd name="T91" fmla="*/ 3691 h 543"/>
                  <a:gd name="T92" fmla="+- 0 11567 11264"/>
                  <a:gd name="T93" fmla="*/ T92 w 534"/>
                  <a:gd name="T94" fmla="+- 0 3712 3550"/>
                  <a:gd name="T95" fmla="*/ 3712 h 543"/>
                  <a:gd name="T96" fmla="+- 0 11604 11264"/>
                  <a:gd name="T97" fmla="*/ T96 w 534"/>
                  <a:gd name="T98" fmla="+- 0 3774 3550"/>
                  <a:gd name="T99" fmla="*/ 3774 h 543"/>
                  <a:gd name="T100" fmla="+- 0 11604 11264"/>
                  <a:gd name="T101" fmla="*/ T100 w 534"/>
                  <a:gd name="T102" fmla="+- 0 3869 3550"/>
                  <a:gd name="T103" fmla="*/ 3869 h 543"/>
                  <a:gd name="T104" fmla="+- 0 11567 11264"/>
                  <a:gd name="T105" fmla="*/ T104 w 534"/>
                  <a:gd name="T106" fmla="+- 0 3931 3550"/>
                  <a:gd name="T107" fmla="*/ 3931 h 543"/>
                  <a:gd name="T108" fmla="+- 0 11576 11264"/>
                  <a:gd name="T109" fmla="*/ T108 w 534"/>
                  <a:gd name="T110" fmla="+- 0 3952 3550"/>
                  <a:gd name="T111" fmla="*/ 3952 h 543"/>
                  <a:gd name="T112" fmla="+- 0 11589 11264"/>
                  <a:gd name="T113" fmla="*/ T112 w 534"/>
                  <a:gd name="T114" fmla="+- 0 3960 3550"/>
                  <a:gd name="T115" fmla="*/ 3960 h 543"/>
                  <a:gd name="T116" fmla="+- 0 11611 11264"/>
                  <a:gd name="T117" fmla="*/ T116 w 534"/>
                  <a:gd name="T118" fmla="+- 0 3957 3550"/>
                  <a:gd name="T119" fmla="*/ 3957 h 543"/>
                  <a:gd name="T120" fmla="+- 0 11658 11264"/>
                  <a:gd name="T121" fmla="*/ T120 w 534"/>
                  <a:gd name="T122" fmla="+- 0 3891 3550"/>
                  <a:gd name="T123" fmla="*/ 3891 h 543"/>
                  <a:gd name="T124" fmla="+- 0 11658 11264"/>
                  <a:gd name="T125" fmla="*/ T124 w 534"/>
                  <a:gd name="T126" fmla="+- 0 3752 3550"/>
                  <a:gd name="T127" fmla="*/ 3752 h 543"/>
                  <a:gd name="T128" fmla="+- 0 11607 11264"/>
                  <a:gd name="T129" fmla="*/ T128 w 534"/>
                  <a:gd name="T130" fmla="+- 0 3685 3550"/>
                  <a:gd name="T131" fmla="*/ 3685 h 5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534" h="543">
                    <a:moveTo>
                      <a:pt x="263" y="0"/>
                    </a:moveTo>
                    <a:lnTo>
                      <a:pt x="254" y="1"/>
                    </a:lnTo>
                    <a:lnTo>
                      <a:pt x="243" y="8"/>
                    </a:lnTo>
                    <a:lnTo>
                      <a:pt x="97" y="155"/>
                    </a:lnTo>
                    <a:lnTo>
                      <a:pt x="0" y="155"/>
                    </a:lnTo>
                    <a:lnTo>
                      <a:pt x="0" y="388"/>
                    </a:lnTo>
                    <a:lnTo>
                      <a:pt x="97" y="388"/>
                    </a:lnTo>
                    <a:lnTo>
                      <a:pt x="243" y="534"/>
                    </a:lnTo>
                    <a:lnTo>
                      <a:pt x="254" y="542"/>
                    </a:lnTo>
                    <a:lnTo>
                      <a:pt x="263" y="542"/>
                    </a:lnTo>
                    <a:lnTo>
                      <a:pt x="269" y="536"/>
                    </a:lnTo>
                    <a:lnTo>
                      <a:pt x="271" y="522"/>
                    </a:lnTo>
                    <a:lnTo>
                      <a:pt x="271" y="20"/>
                    </a:lnTo>
                    <a:lnTo>
                      <a:pt x="269" y="7"/>
                    </a:lnTo>
                    <a:lnTo>
                      <a:pt x="263" y="0"/>
                    </a:lnTo>
                    <a:close/>
                    <a:moveTo>
                      <a:pt x="436" y="78"/>
                    </a:moveTo>
                    <a:lnTo>
                      <a:pt x="425" y="80"/>
                    </a:lnTo>
                    <a:lnTo>
                      <a:pt x="415" y="86"/>
                    </a:lnTo>
                    <a:lnTo>
                      <a:pt x="409" y="96"/>
                    </a:lnTo>
                    <a:lnTo>
                      <a:pt x="407" y="107"/>
                    </a:lnTo>
                    <a:lnTo>
                      <a:pt x="409" y="118"/>
                    </a:lnTo>
                    <a:lnTo>
                      <a:pt x="460" y="195"/>
                    </a:lnTo>
                    <a:lnTo>
                      <a:pt x="475" y="271"/>
                    </a:lnTo>
                    <a:lnTo>
                      <a:pt x="460" y="348"/>
                    </a:lnTo>
                    <a:lnTo>
                      <a:pt x="409" y="425"/>
                    </a:lnTo>
                    <a:lnTo>
                      <a:pt x="407" y="436"/>
                    </a:lnTo>
                    <a:lnTo>
                      <a:pt x="409" y="447"/>
                    </a:lnTo>
                    <a:lnTo>
                      <a:pt x="415" y="457"/>
                    </a:lnTo>
                    <a:lnTo>
                      <a:pt x="421" y="462"/>
                    </a:lnTo>
                    <a:lnTo>
                      <a:pt x="428" y="465"/>
                    </a:lnTo>
                    <a:lnTo>
                      <a:pt x="443" y="465"/>
                    </a:lnTo>
                    <a:lnTo>
                      <a:pt x="451" y="462"/>
                    </a:lnTo>
                    <a:lnTo>
                      <a:pt x="457" y="457"/>
                    </a:lnTo>
                    <a:lnTo>
                      <a:pt x="489" y="417"/>
                    </a:lnTo>
                    <a:lnTo>
                      <a:pt x="513" y="372"/>
                    </a:lnTo>
                    <a:lnTo>
                      <a:pt x="528" y="323"/>
                    </a:lnTo>
                    <a:lnTo>
                      <a:pt x="533" y="271"/>
                    </a:lnTo>
                    <a:lnTo>
                      <a:pt x="528" y="220"/>
                    </a:lnTo>
                    <a:lnTo>
                      <a:pt x="513" y="171"/>
                    </a:lnTo>
                    <a:lnTo>
                      <a:pt x="489" y="126"/>
                    </a:lnTo>
                    <a:lnTo>
                      <a:pt x="457" y="86"/>
                    </a:lnTo>
                    <a:lnTo>
                      <a:pt x="447" y="80"/>
                    </a:lnTo>
                    <a:lnTo>
                      <a:pt x="436" y="78"/>
                    </a:lnTo>
                    <a:close/>
                    <a:moveTo>
                      <a:pt x="333" y="132"/>
                    </a:moveTo>
                    <a:lnTo>
                      <a:pt x="322" y="135"/>
                    </a:lnTo>
                    <a:lnTo>
                      <a:pt x="312" y="141"/>
                    </a:lnTo>
                    <a:lnTo>
                      <a:pt x="306" y="151"/>
                    </a:lnTo>
                    <a:lnTo>
                      <a:pt x="303" y="162"/>
                    </a:lnTo>
                    <a:lnTo>
                      <a:pt x="306" y="172"/>
                    </a:lnTo>
                    <a:lnTo>
                      <a:pt x="340" y="224"/>
                    </a:lnTo>
                    <a:lnTo>
                      <a:pt x="349" y="271"/>
                    </a:lnTo>
                    <a:lnTo>
                      <a:pt x="340" y="319"/>
                    </a:lnTo>
                    <a:lnTo>
                      <a:pt x="306" y="370"/>
                    </a:lnTo>
                    <a:lnTo>
                      <a:pt x="303" y="381"/>
                    </a:lnTo>
                    <a:lnTo>
                      <a:pt x="306" y="392"/>
                    </a:lnTo>
                    <a:lnTo>
                      <a:pt x="312" y="402"/>
                    </a:lnTo>
                    <a:lnTo>
                      <a:pt x="318" y="407"/>
                    </a:lnTo>
                    <a:lnTo>
                      <a:pt x="325" y="410"/>
                    </a:lnTo>
                    <a:lnTo>
                      <a:pt x="340" y="410"/>
                    </a:lnTo>
                    <a:lnTo>
                      <a:pt x="347" y="407"/>
                    </a:lnTo>
                    <a:lnTo>
                      <a:pt x="353" y="402"/>
                    </a:lnTo>
                    <a:lnTo>
                      <a:pt x="394" y="341"/>
                    </a:lnTo>
                    <a:lnTo>
                      <a:pt x="407" y="271"/>
                    </a:lnTo>
                    <a:lnTo>
                      <a:pt x="394" y="202"/>
                    </a:lnTo>
                    <a:lnTo>
                      <a:pt x="353" y="141"/>
                    </a:lnTo>
                    <a:lnTo>
                      <a:pt x="343" y="135"/>
                    </a:lnTo>
                    <a:lnTo>
                      <a:pt x="333" y="132"/>
                    </a:lnTo>
                    <a:close/>
                  </a:path>
                </a:pathLst>
              </a:custGeom>
              <a:solidFill>
                <a:srgbClr val="346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solidFill>
                    <a:srgbClr val="FFFFFF"/>
                  </a:solidFill>
                  <a:latin typeface="Arial" pitchFamily="34" charset="0"/>
                </a:endParaRPr>
              </a:p>
            </p:txBody>
          </p:sp>
          <p:sp>
            <p:nvSpPr>
              <p:cNvPr id="95" name="Rectangle 94"/>
              <p:cNvSpPr/>
              <p:nvPr/>
            </p:nvSpPr>
            <p:spPr>
              <a:xfrm>
                <a:off x="7316634" y="2055168"/>
                <a:ext cx="1210588" cy="369332"/>
              </a:xfrm>
              <a:prstGeom prst="rect">
                <a:avLst/>
              </a:prstGeom>
            </p:spPr>
            <p:txBody>
              <a:bodyPr wrap="none">
                <a:spAutoFit/>
              </a:bodyPr>
              <a:lstStyle/>
              <a:p>
                <a:r>
                  <a:rPr lang="en-US" sz="900" dirty="0">
                    <a:solidFill>
                      <a:srgbClr val="FFFFFF"/>
                    </a:solidFill>
                    <a:latin typeface="Arial" pitchFamily="34" charset="0"/>
                  </a:rPr>
                  <a:t>Violence Response </a:t>
                </a:r>
                <a:endParaRPr lang="en-US" sz="900" dirty="0" smtClean="0">
                  <a:solidFill>
                    <a:srgbClr val="FFFFFF"/>
                  </a:solidFill>
                  <a:latin typeface="Arial" pitchFamily="34" charset="0"/>
                </a:endParaRPr>
              </a:p>
              <a:p>
                <a:pPr algn="ctr"/>
                <a:r>
                  <a:rPr lang="en-US" sz="900" dirty="0" smtClean="0">
                    <a:solidFill>
                      <a:srgbClr val="FFFFFF"/>
                    </a:solidFill>
                    <a:latin typeface="Arial" pitchFamily="34" charset="0"/>
                  </a:rPr>
                  <a:t>(</a:t>
                </a:r>
                <a:r>
                  <a:rPr lang="en-US" sz="900" dirty="0">
                    <a:solidFill>
                      <a:srgbClr val="FFFFFF"/>
                    </a:solidFill>
                    <a:latin typeface="Arial" pitchFamily="34" charset="0"/>
                  </a:rPr>
                  <a:t>VR)</a:t>
                </a:r>
              </a:p>
            </p:txBody>
          </p:sp>
        </p:grpSp>
      </p:grpSp>
    </p:spTree>
    <p:extLst>
      <p:ext uri="{BB962C8B-B14F-4D97-AF65-F5344CB8AC3E}">
        <p14:creationId xmlns:p14="http://schemas.microsoft.com/office/powerpoint/2010/main" val="17880879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BDCE8638-E458-46AC-9397-8CE0B1386844}"/>
              </a:ext>
            </a:extLst>
          </p:cNvPr>
          <p:cNvSpPr>
            <a:spLocks noGrp="1"/>
          </p:cNvSpPr>
          <p:nvPr>
            <p:ph type="body" sz="quarter" idx="12"/>
          </p:nvPr>
        </p:nvSpPr>
        <p:spPr>
          <a:xfrm>
            <a:off x="7319963" y="3429771"/>
            <a:ext cx="3368675" cy="711688"/>
          </a:xfrm>
        </p:spPr>
        <p:txBody>
          <a:bodyPr/>
          <a:lstStyle/>
          <a:p>
            <a:r>
              <a:rPr lang="en-US" dirty="0"/>
              <a:t>ASSESS</a:t>
            </a:r>
          </a:p>
        </p:txBody>
      </p:sp>
      <p:sp>
        <p:nvSpPr>
          <p:cNvPr id="6" name="Text Placeholder 5">
            <a:extLst>
              <a:ext uri="{FF2B5EF4-FFF2-40B4-BE49-F238E27FC236}">
                <a16:creationId xmlns="" xmlns:a16="http://schemas.microsoft.com/office/drawing/2014/main" id="{1A1572E9-2C56-43DE-A6D4-71397680A6B2}"/>
              </a:ext>
            </a:extLst>
          </p:cNvPr>
          <p:cNvSpPr>
            <a:spLocks noGrp="1"/>
          </p:cNvSpPr>
          <p:nvPr>
            <p:ph type="body" sz="quarter" idx="13"/>
          </p:nvPr>
        </p:nvSpPr>
        <p:spPr>
          <a:xfrm>
            <a:off x="7319963" y="2033200"/>
            <a:ext cx="3368675" cy="711688"/>
          </a:xfrm>
        </p:spPr>
        <p:txBody>
          <a:bodyPr/>
          <a:lstStyle/>
          <a:p>
            <a:r>
              <a:rPr lang="en-US" dirty="0"/>
              <a:t>DOWNLOAD</a:t>
            </a:r>
          </a:p>
        </p:txBody>
      </p:sp>
      <p:sp>
        <p:nvSpPr>
          <p:cNvPr id="7" name="Text Placeholder 6">
            <a:extLst>
              <a:ext uri="{FF2B5EF4-FFF2-40B4-BE49-F238E27FC236}">
                <a16:creationId xmlns="" xmlns:a16="http://schemas.microsoft.com/office/drawing/2014/main" id="{BD706E38-4B44-43EA-A24D-52DFD1DFE0E2}"/>
              </a:ext>
            </a:extLst>
          </p:cNvPr>
          <p:cNvSpPr>
            <a:spLocks noGrp="1"/>
          </p:cNvSpPr>
          <p:nvPr>
            <p:ph type="body" sz="quarter" idx="17"/>
          </p:nvPr>
        </p:nvSpPr>
        <p:spPr>
          <a:xfrm>
            <a:off x="7319963" y="2472748"/>
            <a:ext cx="3836829" cy="515937"/>
          </a:xfrm>
        </p:spPr>
        <p:txBody>
          <a:bodyPr/>
          <a:lstStyle/>
          <a:p>
            <a:r>
              <a:rPr lang="en-US" dirty="0"/>
              <a:t>Access resources at Firestorm.com/briefs along with a variety of other no-fee resources.</a:t>
            </a:r>
          </a:p>
        </p:txBody>
      </p:sp>
      <p:sp>
        <p:nvSpPr>
          <p:cNvPr id="8" name="Text Placeholder 7">
            <a:extLst>
              <a:ext uri="{FF2B5EF4-FFF2-40B4-BE49-F238E27FC236}">
                <a16:creationId xmlns="" xmlns:a16="http://schemas.microsoft.com/office/drawing/2014/main" id="{685D98E6-75EC-4B87-AE37-707FD5BD673F}"/>
              </a:ext>
            </a:extLst>
          </p:cNvPr>
          <p:cNvSpPr>
            <a:spLocks noGrp="1"/>
          </p:cNvSpPr>
          <p:nvPr>
            <p:ph type="body" sz="quarter" idx="18"/>
          </p:nvPr>
        </p:nvSpPr>
        <p:spPr>
          <a:xfrm>
            <a:off x="7319963" y="3909825"/>
            <a:ext cx="4133572" cy="515937"/>
          </a:xfrm>
        </p:spPr>
        <p:txBody>
          <a:bodyPr/>
          <a:lstStyle/>
          <a:p>
            <a:r>
              <a:rPr lang="en-US" dirty="0" smtClean="0"/>
              <a:t>Self-Assessment for your business</a:t>
            </a:r>
            <a:endParaRPr lang="en-US" dirty="0"/>
          </a:p>
        </p:txBody>
      </p:sp>
      <p:sp>
        <p:nvSpPr>
          <p:cNvPr id="12" name="Rectangle 11">
            <a:extLst>
              <a:ext uri="{FF2B5EF4-FFF2-40B4-BE49-F238E27FC236}">
                <a16:creationId xmlns="" xmlns:a16="http://schemas.microsoft.com/office/drawing/2014/main" id="{D5A912C3-5E2D-4E18-BEC3-8C315856EE4B}"/>
              </a:ext>
            </a:extLst>
          </p:cNvPr>
          <p:cNvSpPr/>
          <p:nvPr/>
        </p:nvSpPr>
        <p:spPr>
          <a:xfrm>
            <a:off x="891361" y="1577181"/>
            <a:ext cx="4224618" cy="3170099"/>
          </a:xfrm>
          <a:prstGeom prst="rect">
            <a:avLst/>
          </a:prstGeom>
          <a:noFill/>
        </p:spPr>
        <p:txBody>
          <a:bodyPr wrap="none" lIns="91440" tIns="45720" rIns="91440" bIns="45720">
            <a:spAutoFit/>
          </a:bodyPr>
          <a:lstStyle/>
          <a:p>
            <a:pPr algn="ctr"/>
            <a:r>
              <a:rPr lang="en-US" sz="10000" dirty="0">
                <a:ln w="0"/>
                <a:effectLst>
                  <a:outerShdw blurRad="38100" dist="19050" dir="2700000" algn="tl" rotWithShape="0">
                    <a:schemeClr val="dk1">
                      <a:alpha val="40000"/>
                    </a:schemeClr>
                  </a:outerShdw>
                </a:effectLst>
              </a:rPr>
              <a:t>WHAT</a:t>
            </a:r>
            <a:r>
              <a:rPr lang="en-US" sz="10000" baseline="30000" dirty="0">
                <a:ln w="0"/>
                <a:effectLst>
                  <a:outerShdw blurRad="38100" dist="19050" dir="2700000" algn="tl" rotWithShape="0">
                    <a:schemeClr val="dk1">
                      <a:alpha val="40000"/>
                    </a:schemeClr>
                  </a:outerShdw>
                </a:effectLst>
              </a:rPr>
              <a:t>’</a:t>
            </a:r>
            <a:r>
              <a:rPr lang="en-US" sz="10000" dirty="0">
                <a:ln w="0"/>
                <a:effectLst>
                  <a:outerShdw blurRad="38100" dist="19050" dir="2700000" algn="tl" rotWithShape="0">
                    <a:schemeClr val="dk1">
                      <a:alpha val="40000"/>
                    </a:schemeClr>
                  </a:outerShdw>
                </a:effectLst>
              </a:rPr>
              <a:t>S</a:t>
            </a:r>
          </a:p>
          <a:p>
            <a:pPr algn="ctr"/>
            <a:r>
              <a:rPr lang="en-US" sz="10000" dirty="0">
                <a:ln w="0"/>
                <a:solidFill>
                  <a:schemeClr val="accent1"/>
                </a:solidFill>
                <a:effectLst>
                  <a:outerShdw blurRad="38100" dist="25400" dir="5400000" algn="ctr" rotWithShape="0">
                    <a:srgbClr val="6E747A">
                      <a:alpha val="43000"/>
                    </a:srgbClr>
                  </a:outerShdw>
                </a:effectLst>
              </a:rPr>
              <a:t>NEXT?</a:t>
            </a:r>
          </a:p>
        </p:txBody>
      </p:sp>
      <p:sp>
        <p:nvSpPr>
          <p:cNvPr id="13" name="Text Placeholder 4">
            <a:extLst>
              <a:ext uri="{FF2B5EF4-FFF2-40B4-BE49-F238E27FC236}">
                <a16:creationId xmlns="" xmlns:a16="http://schemas.microsoft.com/office/drawing/2014/main" id="{BDCE8638-E458-46AC-9397-8CE0B1386844}"/>
              </a:ext>
            </a:extLst>
          </p:cNvPr>
          <p:cNvSpPr>
            <a:spLocks noGrp="1"/>
          </p:cNvSpPr>
          <p:nvPr>
            <p:ph type="body" sz="quarter" idx="12"/>
          </p:nvPr>
        </p:nvSpPr>
        <p:spPr>
          <a:xfrm>
            <a:off x="7319963" y="4821843"/>
            <a:ext cx="3368675" cy="711688"/>
          </a:xfrm>
        </p:spPr>
        <p:txBody>
          <a:bodyPr/>
          <a:lstStyle/>
          <a:p>
            <a:r>
              <a:rPr lang="en-US" dirty="0" smtClean="0"/>
              <a:t>COMMIT</a:t>
            </a:r>
            <a:endParaRPr lang="en-US" dirty="0"/>
          </a:p>
        </p:txBody>
      </p:sp>
      <p:sp>
        <p:nvSpPr>
          <p:cNvPr id="14" name="Text Placeholder 7">
            <a:extLst>
              <a:ext uri="{FF2B5EF4-FFF2-40B4-BE49-F238E27FC236}">
                <a16:creationId xmlns="" xmlns:a16="http://schemas.microsoft.com/office/drawing/2014/main" id="{685D98E6-75EC-4B87-AE37-707FD5BD673F}"/>
              </a:ext>
            </a:extLst>
          </p:cNvPr>
          <p:cNvSpPr>
            <a:spLocks noGrp="1"/>
          </p:cNvSpPr>
          <p:nvPr>
            <p:ph type="body" sz="quarter" idx="18"/>
          </p:nvPr>
        </p:nvSpPr>
        <p:spPr>
          <a:xfrm>
            <a:off x="7319963" y="5301897"/>
            <a:ext cx="4133572" cy="515937"/>
          </a:xfrm>
        </p:spPr>
        <p:txBody>
          <a:bodyPr/>
          <a:lstStyle/>
          <a:p>
            <a:r>
              <a:rPr lang="en-US" dirty="0" smtClean="0"/>
              <a:t>Develop and commit to a preparedness roadmap.</a:t>
            </a:r>
            <a:endParaRPr lang="en-US" dirty="0"/>
          </a:p>
        </p:txBody>
      </p:sp>
    </p:spTree>
    <p:extLst>
      <p:ext uri="{BB962C8B-B14F-4D97-AF65-F5344CB8AC3E}">
        <p14:creationId xmlns:p14="http://schemas.microsoft.com/office/powerpoint/2010/main" val="35120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1000"/>
                                        <p:tgtEl>
                                          <p:spTgt spid="14">
                                            <p:txEl>
                                              <p:pRg st="0" end="0"/>
                                            </p:txEl>
                                          </p:spTgt>
                                        </p:tgtEl>
                                      </p:cBhvr>
                                    </p:animEffect>
                                    <p:anim calcmode="lin" valueType="num">
                                      <p:cBhvr>
                                        <p:cTn id="36"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fade">
                                      <p:cBhvr>
                                        <p:cTn id="40" dur="1000"/>
                                        <p:tgtEl>
                                          <p:spTgt spid="13">
                                            <p:txEl>
                                              <p:pRg st="0" end="0"/>
                                            </p:txEl>
                                          </p:spTgt>
                                        </p:tgtEl>
                                      </p:cBhvr>
                                    </p:animEffect>
                                    <p:anim calcmode="lin" valueType="num">
                                      <p:cBhvr>
                                        <p:cTn id="4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12" grpId="0"/>
      <p:bldP spid="13" grpId="0" build="p"/>
      <p:bldP spid="1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 xmlns:a16="http://schemas.microsoft.com/office/drawing/2014/main" id="{DFA09120-0CE4-4727-A120-01B781871D84}"/>
              </a:ext>
            </a:extLst>
          </p:cNvPr>
          <p:cNvSpPr/>
          <p:nvPr/>
        </p:nvSpPr>
        <p:spPr>
          <a:xfrm>
            <a:off x="4130675" y="966788"/>
            <a:ext cx="3930650" cy="3932237"/>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4" name="Group 13">
            <a:extLst>
              <a:ext uri="{FF2B5EF4-FFF2-40B4-BE49-F238E27FC236}">
                <a16:creationId xmlns="" xmlns:a16="http://schemas.microsoft.com/office/drawing/2014/main" id="{48C4FE0E-11CA-4E09-8748-6B37A43E7363}"/>
              </a:ext>
            </a:extLst>
          </p:cNvPr>
          <p:cNvGrpSpPr>
            <a:grpSpLocks/>
          </p:cNvGrpSpPr>
          <p:nvPr/>
        </p:nvGrpSpPr>
        <p:grpSpPr bwMode="auto">
          <a:xfrm>
            <a:off x="566738" y="4646613"/>
            <a:ext cx="11058525" cy="1219200"/>
            <a:chOff x="567057" y="2734784"/>
            <a:chExt cx="11057885" cy="1219733"/>
          </a:xfrm>
        </p:grpSpPr>
        <p:sp>
          <p:nvSpPr>
            <p:cNvPr id="15" name="Rectangle 7">
              <a:extLst>
                <a:ext uri="{FF2B5EF4-FFF2-40B4-BE49-F238E27FC236}">
                  <a16:creationId xmlns="" xmlns:a16="http://schemas.microsoft.com/office/drawing/2014/main" id="{F700E0D4-F118-472A-A7B9-9B3285AE0F52}"/>
                </a:ext>
              </a:extLst>
            </p:cNvPr>
            <p:cNvSpPr>
              <a:spLocks noChangeArrowheads="1"/>
            </p:cNvSpPr>
            <p:nvPr/>
          </p:nvSpPr>
          <p:spPr bwMode="auto">
            <a:xfrm>
              <a:off x="567057" y="2734784"/>
              <a:ext cx="11057885" cy="83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algn="ctr" eaLnBrk="1" fontAlgn="auto" hangingPunct="1">
                <a:lnSpc>
                  <a:spcPct val="150000"/>
                </a:lnSpc>
                <a:spcBef>
                  <a:spcPts val="0"/>
                </a:spcBef>
                <a:spcAft>
                  <a:spcPts val="0"/>
                </a:spcAft>
                <a:defRPr/>
              </a:pPr>
              <a:r>
                <a:rPr lang="en-US" dirty="0">
                  <a:ln w="0"/>
                  <a:solidFill>
                    <a:srgbClr val="1F5492"/>
                  </a:solidFill>
                  <a:effectLst>
                    <a:outerShdw blurRad="38100" dist="25400" dir="5400000" algn="ctr" rotWithShape="0">
                      <a:srgbClr val="6E747A">
                        <a:alpha val="43000"/>
                      </a:srgbClr>
                    </a:outerShdw>
                  </a:effectLst>
                  <a:latin typeface="+mj-lt"/>
                </a:rPr>
                <a:t>Questions?</a:t>
              </a:r>
            </a:p>
          </p:txBody>
        </p:sp>
        <p:sp>
          <p:nvSpPr>
            <p:cNvPr id="17" name="Rectangle 16">
              <a:extLst>
                <a:ext uri="{FF2B5EF4-FFF2-40B4-BE49-F238E27FC236}">
                  <a16:creationId xmlns="" xmlns:a16="http://schemas.microsoft.com/office/drawing/2014/main" id="{81B572F1-2270-4E0A-8347-0E42DA4FA680}"/>
                </a:ext>
              </a:extLst>
            </p:cNvPr>
            <p:cNvSpPr/>
            <p:nvPr/>
          </p:nvSpPr>
          <p:spPr>
            <a:xfrm>
              <a:off x="4238731" y="3584467"/>
              <a:ext cx="3714535" cy="370050"/>
            </a:xfrm>
            <a:prstGeom prst="rect">
              <a:avLst/>
            </a:prstGeom>
            <a:solidFill>
              <a:srgbClr val="2444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24446A"/>
                </a:solidFill>
              </a:endParaRPr>
            </a:p>
          </p:txBody>
        </p:sp>
        <p:sp>
          <p:nvSpPr>
            <p:cNvPr id="18" name="Rectangle 7">
              <a:extLst>
                <a:ext uri="{FF2B5EF4-FFF2-40B4-BE49-F238E27FC236}">
                  <a16:creationId xmlns="" xmlns:a16="http://schemas.microsoft.com/office/drawing/2014/main" id="{4B997588-DCF4-48DD-887E-21ADBD5E57E0}"/>
                </a:ext>
              </a:extLst>
            </p:cNvPr>
            <p:cNvSpPr>
              <a:spLocks noChangeArrowheads="1"/>
            </p:cNvSpPr>
            <p:nvPr/>
          </p:nvSpPr>
          <p:spPr bwMode="auto">
            <a:xfrm>
              <a:off x="567057" y="3571330"/>
              <a:ext cx="11057885" cy="33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Raleway"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Raleway" pitchFamily="34" charset="0"/>
                </a:defRPr>
              </a:lvl9pPr>
            </a:lstStyle>
            <a:p>
              <a:pPr algn="ctr" eaLnBrk="1" hangingPunct="1">
                <a:lnSpc>
                  <a:spcPct val="150000"/>
                </a:lnSpc>
                <a:spcBef>
                  <a:spcPct val="0"/>
                </a:spcBef>
                <a:buFontTx/>
                <a:buNone/>
              </a:pPr>
              <a:endParaRPr lang="en-US" altLang="en-US" sz="1200" dirty="0">
                <a:solidFill>
                  <a:schemeClr val="bg1"/>
                </a:solidFill>
              </a:endParaRPr>
            </a:p>
          </p:txBody>
        </p:sp>
      </p:grpSp>
      <p:pic>
        <p:nvPicPr>
          <p:cNvPr id="4" name="Picture 3" descr="A close up of a logo&#10;&#10;Description generated with high confidence">
            <a:extLst>
              <a:ext uri="{FF2B5EF4-FFF2-40B4-BE49-F238E27FC236}">
                <a16:creationId xmlns="" xmlns:a16="http://schemas.microsoft.com/office/drawing/2014/main" id="{9F4206DB-B9DF-484B-AC47-699862BA2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095" y="1713858"/>
            <a:ext cx="2615873" cy="2438095"/>
          </a:xfrm>
          <a:prstGeom prst="rect">
            <a:avLst/>
          </a:prstGeom>
        </p:spPr>
      </p:pic>
    </p:spTree>
    <p:extLst>
      <p:ext uri="{BB962C8B-B14F-4D97-AF65-F5344CB8AC3E}">
        <p14:creationId xmlns:p14="http://schemas.microsoft.com/office/powerpoint/2010/main" val="636629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3172C0C-4D21-4FE7-BDC7-CB8AE1B4ACD9}"/>
              </a:ext>
            </a:extLst>
          </p:cNvPr>
          <p:cNvSpPr txBox="1">
            <a:spLocks/>
          </p:cNvSpPr>
          <p:nvPr/>
        </p:nvSpPr>
        <p:spPr>
          <a:xfrm>
            <a:off x="838200" y="365125"/>
            <a:ext cx="8525608" cy="1325563"/>
          </a:xfrm>
          <a:prstGeom prst="rect">
            <a:avLst/>
          </a:prstGeom>
        </p:spPr>
        <p:txBody>
          <a:bodyPr anchor="ctr"/>
          <a:lstStyle>
            <a:lvl1pPr algn="l" rtl="0" fontAlgn="base">
              <a:lnSpc>
                <a:spcPct val="90000"/>
              </a:lnSpc>
              <a:spcBef>
                <a:spcPct val="0"/>
              </a:spcBef>
              <a:spcAft>
                <a:spcPct val="0"/>
              </a:spcAft>
              <a:defRPr sz="3600" kern="1200">
                <a:solidFill>
                  <a:schemeClr val="tx1"/>
                </a:solidFill>
                <a:latin typeface="+mn-lt"/>
                <a:ea typeface="+mj-ea"/>
                <a:cs typeface="+mj-cs"/>
              </a:defRPr>
            </a:lvl1pPr>
            <a:lvl2pPr algn="l" rtl="0" fontAlgn="base">
              <a:lnSpc>
                <a:spcPct val="90000"/>
              </a:lnSpc>
              <a:spcBef>
                <a:spcPct val="0"/>
              </a:spcBef>
              <a:spcAft>
                <a:spcPct val="0"/>
              </a:spcAft>
              <a:defRPr sz="4400">
                <a:solidFill>
                  <a:schemeClr val="tx1"/>
                </a:solidFill>
                <a:latin typeface="Raleway" pitchFamily="34" charset="0"/>
              </a:defRPr>
            </a:lvl2pPr>
            <a:lvl3pPr algn="l" rtl="0" fontAlgn="base">
              <a:lnSpc>
                <a:spcPct val="90000"/>
              </a:lnSpc>
              <a:spcBef>
                <a:spcPct val="0"/>
              </a:spcBef>
              <a:spcAft>
                <a:spcPct val="0"/>
              </a:spcAft>
              <a:defRPr sz="4400">
                <a:solidFill>
                  <a:schemeClr val="tx1"/>
                </a:solidFill>
                <a:latin typeface="Raleway" pitchFamily="34" charset="0"/>
              </a:defRPr>
            </a:lvl3pPr>
            <a:lvl4pPr algn="l" rtl="0" fontAlgn="base">
              <a:lnSpc>
                <a:spcPct val="90000"/>
              </a:lnSpc>
              <a:spcBef>
                <a:spcPct val="0"/>
              </a:spcBef>
              <a:spcAft>
                <a:spcPct val="0"/>
              </a:spcAft>
              <a:defRPr sz="4400">
                <a:solidFill>
                  <a:schemeClr val="tx1"/>
                </a:solidFill>
                <a:latin typeface="Raleway" pitchFamily="34" charset="0"/>
              </a:defRPr>
            </a:lvl4pPr>
            <a:lvl5pPr algn="l" rtl="0" fontAlgn="base">
              <a:lnSpc>
                <a:spcPct val="90000"/>
              </a:lnSpc>
              <a:spcBef>
                <a:spcPct val="0"/>
              </a:spcBef>
              <a:spcAft>
                <a:spcPct val="0"/>
              </a:spcAft>
              <a:defRPr sz="4400">
                <a:solidFill>
                  <a:schemeClr val="tx1"/>
                </a:solidFill>
                <a:latin typeface="Raleway" pitchFamily="34" charset="0"/>
              </a:defRPr>
            </a:lvl5pPr>
            <a:lvl6pPr marL="457200" algn="l" rtl="0" fontAlgn="base">
              <a:lnSpc>
                <a:spcPct val="90000"/>
              </a:lnSpc>
              <a:spcBef>
                <a:spcPct val="0"/>
              </a:spcBef>
              <a:spcAft>
                <a:spcPct val="0"/>
              </a:spcAft>
              <a:defRPr sz="4400">
                <a:solidFill>
                  <a:schemeClr val="tx1"/>
                </a:solidFill>
                <a:latin typeface="Raleway" pitchFamily="34" charset="0"/>
              </a:defRPr>
            </a:lvl6pPr>
            <a:lvl7pPr marL="914400" algn="l" rtl="0" fontAlgn="base">
              <a:lnSpc>
                <a:spcPct val="90000"/>
              </a:lnSpc>
              <a:spcBef>
                <a:spcPct val="0"/>
              </a:spcBef>
              <a:spcAft>
                <a:spcPct val="0"/>
              </a:spcAft>
              <a:defRPr sz="4400">
                <a:solidFill>
                  <a:schemeClr val="tx1"/>
                </a:solidFill>
                <a:latin typeface="Raleway" pitchFamily="34" charset="0"/>
              </a:defRPr>
            </a:lvl7pPr>
            <a:lvl8pPr marL="1371600" algn="l" rtl="0" fontAlgn="base">
              <a:lnSpc>
                <a:spcPct val="90000"/>
              </a:lnSpc>
              <a:spcBef>
                <a:spcPct val="0"/>
              </a:spcBef>
              <a:spcAft>
                <a:spcPct val="0"/>
              </a:spcAft>
              <a:defRPr sz="4400">
                <a:solidFill>
                  <a:schemeClr val="tx1"/>
                </a:solidFill>
                <a:latin typeface="Raleway" pitchFamily="34" charset="0"/>
              </a:defRPr>
            </a:lvl8pPr>
            <a:lvl9pPr marL="1828800" algn="l" rtl="0" fontAlgn="base">
              <a:lnSpc>
                <a:spcPct val="90000"/>
              </a:lnSpc>
              <a:spcBef>
                <a:spcPct val="0"/>
              </a:spcBef>
              <a:spcAft>
                <a:spcPct val="0"/>
              </a:spcAft>
              <a:defRPr sz="4400">
                <a:solidFill>
                  <a:schemeClr val="tx1"/>
                </a:solidFill>
                <a:latin typeface="Raleway" pitchFamily="34" charset="0"/>
              </a:defRPr>
            </a:lvl9pPr>
          </a:lstStyle>
          <a:p>
            <a:pPr eaLnBrk="1" hangingPunct="1"/>
            <a:r>
              <a:rPr lang="en-US" dirty="0">
                <a:solidFill>
                  <a:srgbClr val="1F2A40"/>
                </a:solidFill>
                <a:latin typeface="+mj-lt"/>
              </a:rPr>
              <a:t>THANK YOU</a:t>
            </a:r>
          </a:p>
        </p:txBody>
      </p:sp>
      <p:sp>
        <p:nvSpPr>
          <p:cNvPr id="9" name="Rectangle 8"/>
          <p:cNvSpPr/>
          <p:nvPr/>
        </p:nvSpPr>
        <p:spPr>
          <a:xfrm>
            <a:off x="6071959" y="2903912"/>
            <a:ext cx="4649427" cy="1569660"/>
          </a:xfrm>
          <a:prstGeom prst="rect">
            <a:avLst/>
          </a:prstGeom>
        </p:spPr>
        <p:txBody>
          <a:bodyPr wrap="square">
            <a:spAutoFit/>
          </a:bodyPr>
          <a:lstStyle/>
          <a:p>
            <a:pPr algn="ctr"/>
            <a:r>
              <a:rPr lang="en-US" sz="2400" dirty="0" smtClean="0">
                <a:solidFill>
                  <a:srgbClr val="FFFFFF"/>
                </a:solidFill>
              </a:rPr>
              <a:t>Missan Eido</a:t>
            </a:r>
          </a:p>
          <a:p>
            <a:pPr algn="ctr"/>
            <a:r>
              <a:rPr lang="en-US" sz="2400" dirty="0" smtClean="0">
                <a:solidFill>
                  <a:srgbClr val="FFFFFF"/>
                </a:solidFill>
              </a:rPr>
              <a:t>meido@firestorm.com</a:t>
            </a:r>
          </a:p>
          <a:p>
            <a:pPr algn="ctr"/>
            <a:r>
              <a:rPr lang="en-US" sz="2400" dirty="0" smtClean="0">
                <a:solidFill>
                  <a:srgbClr val="FFFFFF"/>
                </a:solidFill>
                <a:hlinkClick r:id="rId2"/>
              </a:rPr>
              <a:t>www.firestorm.com</a:t>
            </a:r>
            <a:endParaRPr lang="en-US" sz="2400" dirty="0" smtClean="0">
              <a:solidFill>
                <a:srgbClr val="FFFFFF"/>
              </a:solidFill>
            </a:endParaRPr>
          </a:p>
          <a:p>
            <a:pPr algn="ctr"/>
            <a:r>
              <a:rPr lang="en-US" sz="2400" dirty="0" smtClean="0">
                <a:solidFill>
                  <a:srgbClr val="FFFFFF"/>
                </a:solidFill>
              </a:rPr>
              <a:t>(512) 507-6930</a:t>
            </a:r>
            <a:endParaRPr lang="en-US" sz="2400" dirty="0">
              <a:solidFill>
                <a:srgbClr val="FFFFFF"/>
              </a:solidFill>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68" r="3368"/>
          <a:stretch/>
        </p:blipFill>
        <p:spPr bwMode="auto">
          <a:xfrm>
            <a:off x="1084971" y="2253760"/>
            <a:ext cx="2593224" cy="2477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0858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B5F6454-EB46-4838-B685-FA6EE637FAEC}"/>
              </a:ext>
            </a:extLst>
          </p:cNvPr>
          <p:cNvSpPr>
            <a:spLocks noChangeArrowheads="1"/>
          </p:cNvSpPr>
          <p:nvPr/>
        </p:nvSpPr>
        <p:spPr bwMode="auto">
          <a:xfrm>
            <a:off x="1276707" y="1684652"/>
            <a:ext cx="8151072"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342900" indent="-342900">
              <a:buFont typeface="Arial" panose="020B0604020202020204" pitchFamily="34" charset="0"/>
              <a:buChar char="•"/>
            </a:pPr>
            <a:r>
              <a:rPr lang="en-US" sz="2800" dirty="0" smtClean="0">
                <a:solidFill>
                  <a:srgbClr val="646569"/>
                </a:solidFill>
              </a:rPr>
              <a:t>Introduction</a:t>
            </a:r>
          </a:p>
          <a:p>
            <a:pPr marL="342900" indent="-342900">
              <a:buFont typeface="Arial" panose="020B0604020202020204" pitchFamily="34" charset="0"/>
              <a:buChar char="•"/>
            </a:pPr>
            <a:r>
              <a:rPr lang="en-US" sz="2800" dirty="0" smtClean="0">
                <a:solidFill>
                  <a:srgbClr val="646569"/>
                </a:solidFill>
              </a:rPr>
              <a:t>Workplace Violence</a:t>
            </a:r>
          </a:p>
          <a:p>
            <a:pPr marL="342900" indent="-342900">
              <a:buFont typeface="Arial" panose="020B0604020202020204" pitchFamily="34" charset="0"/>
              <a:buChar char="•"/>
            </a:pPr>
            <a:r>
              <a:rPr lang="en-US" sz="2800" dirty="0" smtClean="0">
                <a:solidFill>
                  <a:srgbClr val="646569"/>
                </a:solidFill>
              </a:rPr>
              <a:t>Prevention</a:t>
            </a:r>
          </a:p>
          <a:p>
            <a:pPr marL="342900" indent="-342900">
              <a:buFont typeface="Arial" panose="020B0604020202020204" pitchFamily="34" charset="0"/>
              <a:buChar char="•"/>
            </a:pPr>
            <a:r>
              <a:rPr lang="en-US" sz="2800" dirty="0" smtClean="0">
                <a:solidFill>
                  <a:srgbClr val="646569"/>
                </a:solidFill>
              </a:rPr>
              <a:t>Methodology</a:t>
            </a:r>
          </a:p>
          <a:p>
            <a:pPr marL="1085850" lvl="1" indent="-342900">
              <a:buFont typeface="Arial" panose="020B0604020202020204" pitchFamily="34" charset="0"/>
              <a:buChar char="•"/>
            </a:pPr>
            <a:r>
              <a:rPr lang="en-US" sz="2400" dirty="0" smtClean="0">
                <a:solidFill>
                  <a:srgbClr val="646569"/>
                </a:solidFill>
              </a:rPr>
              <a:t>Behaviors of Concern</a:t>
            </a:r>
          </a:p>
          <a:p>
            <a:pPr marL="1085850" lvl="1" indent="-342900">
              <a:buFont typeface="Arial" panose="020B0604020202020204" pitchFamily="34" charset="0"/>
              <a:buChar char="•"/>
            </a:pPr>
            <a:r>
              <a:rPr lang="en-US" sz="2400" dirty="0" smtClean="0">
                <a:solidFill>
                  <a:srgbClr val="646569"/>
                </a:solidFill>
              </a:rPr>
              <a:t>Critical Incident Response</a:t>
            </a:r>
          </a:p>
          <a:p>
            <a:pPr marL="342900" indent="-342900">
              <a:buFont typeface="Arial" panose="020B0604020202020204" pitchFamily="34" charset="0"/>
              <a:buChar char="•"/>
            </a:pPr>
            <a:r>
              <a:rPr lang="en-US" sz="2800" dirty="0" smtClean="0">
                <a:solidFill>
                  <a:srgbClr val="646569"/>
                </a:solidFill>
              </a:rPr>
              <a:t>Workplace Violence Solution Elements</a:t>
            </a:r>
          </a:p>
          <a:p>
            <a:pPr marL="342900" indent="-342900">
              <a:buFont typeface="Arial" panose="020B0604020202020204" pitchFamily="34" charset="0"/>
              <a:buChar char="•"/>
            </a:pPr>
            <a:r>
              <a:rPr lang="en-US" sz="2800" dirty="0" smtClean="0">
                <a:solidFill>
                  <a:srgbClr val="646569"/>
                </a:solidFill>
              </a:rPr>
              <a:t>Preparedness Self-Assessment</a:t>
            </a:r>
          </a:p>
          <a:p>
            <a:pPr marL="342900" indent="-342900">
              <a:buFont typeface="Arial" panose="020B0604020202020204" pitchFamily="34" charset="0"/>
              <a:buChar char="•"/>
            </a:pPr>
            <a:r>
              <a:rPr lang="en-US" sz="2800" dirty="0" smtClean="0">
                <a:solidFill>
                  <a:srgbClr val="646569"/>
                </a:solidFill>
              </a:rPr>
              <a:t>Q&amp;A</a:t>
            </a:r>
          </a:p>
        </p:txBody>
      </p:sp>
      <p:sp>
        <p:nvSpPr>
          <p:cNvPr id="15" name="Rectangle 7">
            <a:extLst>
              <a:ext uri="{FF2B5EF4-FFF2-40B4-BE49-F238E27FC236}">
                <a16:creationId xmlns="" xmlns:a16="http://schemas.microsoft.com/office/drawing/2014/main" id="{F965EC9A-4D5B-480E-A2EF-C1012B34038F}"/>
              </a:ext>
            </a:extLst>
          </p:cNvPr>
          <p:cNvSpPr>
            <a:spLocks noChangeArrowheads="1"/>
          </p:cNvSpPr>
          <p:nvPr/>
        </p:nvSpPr>
        <p:spPr bwMode="auto">
          <a:xfrm>
            <a:off x="676725" y="496371"/>
            <a:ext cx="11058525"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eaLnBrk="1" fontAlgn="auto" hangingPunct="1">
              <a:lnSpc>
                <a:spcPct val="150000"/>
              </a:lnSpc>
              <a:spcBef>
                <a:spcPts val="0"/>
              </a:spcBef>
              <a:spcAft>
                <a:spcPts val="0"/>
              </a:spcAft>
              <a:defRPr/>
            </a:pPr>
            <a:r>
              <a:rPr lang="en-US" dirty="0" smtClean="0">
                <a:solidFill>
                  <a:schemeClr val="bg1">
                    <a:lumMod val="50000"/>
                  </a:schemeClr>
                </a:solidFill>
                <a:latin typeface="+mj-lt"/>
              </a:rPr>
              <a:t>AGENDA</a:t>
            </a:r>
            <a:endParaRPr lang="en-US" dirty="0">
              <a:solidFill>
                <a:schemeClr val="bg1">
                  <a:lumMod val="50000"/>
                </a:schemeClr>
              </a:solidFill>
              <a:latin typeface="+mj-lt"/>
            </a:endParaRPr>
          </a:p>
        </p:txBody>
      </p:sp>
    </p:spTree>
    <p:extLst>
      <p:ext uri="{BB962C8B-B14F-4D97-AF65-F5344CB8AC3E}">
        <p14:creationId xmlns:p14="http://schemas.microsoft.com/office/powerpoint/2010/main" val="3068116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B5F6454-EB46-4838-B685-FA6EE637FAEC}"/>
              </a:ext>
            </a:extLst>
          </p:cNvPr>
          <p:cNvSpPr>
            <a:spLocks noChangeArrowheads="1"/>
          </p:cNvSpPr>
          <p:nvPr/>
        </p:nvSpPr>
        <p:spPr bwMode="auto">
          <a:xfrm>
            <a:off x="599699" y="1526391"/>
            <a:ext cx="597784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r>
              <a:rPr lang="en-US" sz="2000" dirty="0">
                <a:solidFill>
                  <a:srgbClr val="646569"/>
                </a:solidFill>
              </a:rPr>
              <a:t>Firestorm Solutions, a Novume Company (Nasdaq: NVMM) is a leading crisis and risk management firm and America’s </a:t>
            </a:r>
            <a:r>
              <a:rPr lang="en-US" sz="2000" i="1" cap="small" dirty="0">
                <a:solidFill>
                  <a:srgbClr val="646569"/>
                </a:solidFill>
              </a:rPr>
              <a:t>Crisis Coach</a:t>
            </a:r>
            <a:r>
              <a:rPr lang="en-US" sz="2000" dirty="0">
                <a:solidFill>
                  <a:srgbClr val="646569"/>
                </a:solidFill>
              </a:rPr>
              <a:t>®. </a:t>
            </a:r>
          </a:p>
          <a:p>
            <a:endParaRPr lang="en-US" sz="2000" dirty="0">
              <a:solidFill>
                <a:srgbClr val="646569"/>
              </a:solidFill>
            </a:endParaRPr>
          </a:p>
          <a:p>
            <a:r>
              <a:rPr lang="en-US" sz="2000" dirty="0">
                <a:solidFill>
                  <a:srgbClr val="646569"/>
                </a:solidFill>
              </a:rPr>
              <a:t>Firestorm has assisted clients in transforming crisis into value by responding to some of the largest and most complex crisis events as well as combining best-practice consulting with proven crisis management expertise. </a:t>
            </a:r>
          </a:p>
          <a:p>
            <a:endParaRPr lang="en-US" sz="2000" dirty="0">
              <a:solidFill>
                <a:srgbClr val="646569"/>
              </a:solidFill>
            </a:endParaRPr>
          </a:p>
          <a:p>
            <a:r>
              <a:rPr lang="en-US" sz="2000" dirty="0">
                <a:solidFill>
                  <a:srgbClr val="646569"/>
                </a:solidFill>
              </a:rPr>
              <a:t>Firestorm empowers clients to manage crisis and risk through assessments, audits, program development, training and advisory services using the </a:t>
            </a:r>
            <a:r>
              <a:rPr lang="en-US" sz="2000" cap="small" dirty="0">
                <a:solidFill>
                  <a:srgbClr val="646569"/>
                </a:solidFill>
              </a:rPr>
              <a:t>Predict.Plan.Perform</a:t>
            </a:r>
            <a:r>
              <a:rPr lang="en-US" sz="2000" dirty="0">
                <a:solidFill>
                  <a:srgbClr val="646569"/>
                </a:solidFill>
              </a:rPr>
              <a:t>.® methodology.</a:t>
            </a:r>
          </a:p>
        </p:txBody>
      </p:sp>
      <p:sp>
        <p:nvSpPr>
          <p:cNvPr id="15" name="Rectangle 7">
            <a:extLst>
              <a:ext uri="{FF2B5EF4-FFF2-40B4-BE49-F238E27FC236}">
                <a16:creationId xmlns="" xmlns:a16="http://schemas.microsoft.com/office/drawing/2014/main" id="{F965EC9A-4D5B-480E-A2EF-C1012B34038F}"/>
              </a:ext>
            </a:extLst>
          </p:cNvPr>
          <p:cNvSpPr>
            <a:spLocks noChangeArrowheads="1"/>
          </p:cNvSpPr>
          <p:nvPr/>
        </p:nvSpPr>
        <p:spPr bwMode="auto">
          <a:xfrm>
            <a:off x="676725" y="496371"/>
            <a:ext cx="11058525"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eaLnBrk="1" fontAlgn="auto" hangingPunct="1">
              <a:lnSpc>
                <a:spcPct val="150000"/>
              </a:lnSpc>
              <a:spcBef>
                <a:spcPts val="0"/>
              </a:spcBef>
              <a:spcAft>
                <a:spcPts val="0"/>
              </a:spcAft>
              <a:defRPr/>
            </a:pPr>
            <a:r>
              <a:rPr lang="en-US" dirty="0">
                <a:solidFill>
                  <a:schemeClr val="bg1">
                    <a:lumMod val="50000"/>
                  </a:schemeClr>
                </a:solidFill>
                <a:latin typeface="+mj-lt"/>
              </a:rPr>
              <a:t>ABOUT FIRESTORM</a:t>
            </a:r>
          </a:p>
        </p:txBody>
      </p:sp>
      <p:grpSp>
        <p:nvGrpSpPr>
          <p:cNvPr id="16" name="Group 15">
            <a:extLst>
              <a:ext uri="{FF2B5EF4-FFF2-40B4-BE49-F238E27FC236}">
                <a16:creationId xmlns="" xmlns:a16="http://schemas.microsoft.com/office/drawing/2014/main" id="{3C6BBDB9-AA14-4C5D-BA0D-89A272547D63}"/>
              </a:ext>
            </a:extLst>
          </p:cNvPr>
          <p:cNvGrpSpPr>
            <a:grpSpLocks noChangeAspect="1"/>
          </p:cNvGrpSpPr>
          <p:nvPr/>
        </p:nvGrpSpPr>
        <p:grpSpPr bwMode="auto">
          <a:xfrm>
            <a:off x="7120890" y="1764314"/>
            <a:ext cx="3696618" cy="3200400"/>
            <a:chOff x="1828800" y="590550"/>
            <a:chExt cx="4524375" cy="3943350"/>
          </a:xfrm>
        </p:grpSpPr>
        <p:sp>
          <p:nvSpPr>
            <p:cNvPr id="17" name="Freeform 6">
              <a:extLst>
                <a:ext uri="{FF2B5EF4-FFF2-40B4-BE49-F238E27FC236}">
                  <a16:creationId xmlns="" xmlns:a16="http://schemas.microsoft.com/office/drawing/2014/main" id="{1C2C3DF7-E6DD-4F35-A0D6-BD2C3C58C8D3}"/>
                </a:ext>
              </a:extLst>
            </p:cNvPr>
            <p:cNvSpPr>
              <a:spLocks/>
            </p:cNvSpPr>
            <p:nvPr/>
          </p:nvSpPr>
          <p:spPr bwMode="auto">
            <a:xfrm>
              <a:off x="3156113" y="3677186"/>
              <a:ext cx="2168516" cy="742075"/>
            </a:xfrm>
            <a:custGeom>
              <a:avLst/>
              <a:gdLst/>
              <a:ahLst/>
              <a:cxnLst>
                <a:cxn ang="0">
                  <a:pos x="1206" y="0"/>
                </a:cxn>
                <a:cxn ang="0">
                  <a:pos x="0" y="0"/>
                </a:cxn>
                <a:cxn ang="0">
                  <a:pos x="0" y="468"/>
                </a:cxn>
                <a:cxn ang="0">
                  <a:pos x="1206" y="468"/>
                </a:cxn>
                <a:cxn ang="0">
                  <a:pos x="1366" y="235"/>
                </a:cxn>
                <a:cxn ang="0">
                  <a:pos x="1206" y="0"/>
                </a:cxn>
              </a:cxnLst>
              <a:rect l="0" t="0" r="r" b="b"/>
              <a:pathLst>
                <a:path w="1366" h="468">
                  <a:moveTo>
                    <a:pt x="1206" y="0"/>
                  </a:moveTo>
                  <a:lnTo>
                    <a:pt x="0" y="0"/>
                  </a:lnTo>
                  <a:lnTo>
                    <a:pt x="0" y="468"/>
                  </a:lnTo>
                  <a:lnTo>
                    <a:pt x="1206" y="468"/>
                  </a:lnTo>
                  <a:lnTo>
                    <a:pt x="1366" y="235"/>
                  </a:lnTo>
                  <a:lnTo>
                    <a:pt x="1206"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18" name="Freeform 7">
              <a:extLst>
                <a:ext uri="{FF2B5EF4-FFF2-40B4-BE49-F238E27FC236}">
                  <a16:creationId xmlns="" xmlns:a16="http://schemas.microsoft.com/office/drawing/2014/main" id="{E672918A-E5E9-438E-B0CA-0853FB1F0647}"/>
                </a:ext>
              </a:extLst>
            </p:cNvPr>
            <p:cNvSpPr>
              <a:spLocks/>
            </p:cNvSpPr>
            <p:nvPr/>
          </p:nvSpPr>
          <p:spPr bwMode="auto">
            <a:xfrm>
              <a:off x="3363047" y="3560081"/>
              <a:ext cx="1997093" cy="716189"/>
            </a:xfrm>
            <a:custGeom>
              <a:avLst/>
              <a:gdLst/>
              <a:ahLst/>
              <a:cxnLst>
                <a:cxn ang="0">
                  <a:pos x="1098" y="0"/>
                </a:cxn>
                <a:cxn ang="0">
                  <a:pos x="125" y="0"/>
                </a:cxn>
                <a:cxn ang="0">
                  <a:pos x="96" y="12"/>
                </a:cxn>
                <a:cxn ang="0">
                  <a:pos x="96" y="391"/>
                </a:cxn>
                <a:cxn ang="0">
                  <a:pos x="96" y="391"/>
                </a:cxn>
                <a:cxn ang="0">
                  <a:pos x="95" y="391"/>
                </a:cxn>
                <a:cxn ang="0">
                  <a:pos x="0" y="468"/>
                </a:cxn>
                <a:cxn ang="0">
                  <a:pos x="1098" y="468"/>
                </a:cxn>
                <a:cxn ang="0">
                  <a:pos x="1258" y="235"/>
                </a:cxn>
                <a:cxn ang="0">
                  <a:pos x="1098" y="0"/>
                </a:cxn>
              </a:cxnLst>
              <a:rect l="0" t="0" r="r" b="b"/>
              <a:pathLst>
                <a:path w="1258" h="468">
                  <a:moveTo>
                    <a:pt x="1098" y="0"/>
                  </a:moveTo>
                  <a:lnTo>
                    <a:pt x="125" y="0"/>
                  </a:lnTo>
                  <a:lnTo>
                    <a:pt x="96" y="12"/>
                  </a:lnTo>
                  <a:lnTo>
                    <a:pt x="96" y="391"/>
                  </a:lnTo>
                  <a:lnTo>
                    <a:pt x="96" y="391"/>
                  </a:lnTo>
                  <a:lnTo>
                    <a:pt x="95" y="391"/>
                  </a:lnTo>
                  <a:lnTo>
                    <a:pt x="0" y="468"/>
                  </a:lnTo>
                  <a:lnTo>
                    <a:pt x="1098" y="468"/>
                  </a:lnTo>
                  <a:lnTo>
                    <a:pt x="1258" y="235"/>
                  </a:lnTo>
                  <a:lnTo>
                    <a:pt x="1098" y="0"/>
                  </a:lnTo>
                  <a:close/>
                </a:path>
              </a:pathLst>
            </a:custGeom>
            <a:solidFill>
              <a:schemeClr val="accent6"/>
            </a:solidFill>
            <a:ln w="9525">
              <a:solidFill>
                <a:schemeClr val="bg1"/>
              </a:solidFill>
              <a:round/>
              <a:headEnd/>
              <a:tailEnd/>
            </a:ln>
          </p:spPr>
          <p:txBody>
            <a:bodyPr anchor="ctr"/>
            <a:lstStyle/>
            <a:p>
              <a:pPr algn="ctr" eaLnBrk="1" fontAlgn="auto" hangingPunct="1">
                <a:spcBef>
                  <a:spcPts val="0"/>
                </a:spcBef>
                <a:spcAft>
                  <a:spcPts val="0"/>
                </a:spcAft>
                <a:defRPr/>
              </a:pPr>
              <a:r>
                <a:rPr lang="en-US" sz="2400" dirty="0">
                  <a:solidFill>
                    <a:schemeClr val="bg1"/>
                  </a:solidFill>
                  <a:latin typeface="+mn-lt"/>
                </a:rPr>
                <a:t>Value</a:t>
              </a:r>
            </a:p>
          </p:txBody>
        </p:sp>
        <p:sp>
          <p:nvSpPr>
            <p:cNvPr id="19" name="Freeform 8">
              <a:extLst>
                <a:ext uri="{FF2B5EF4-FFF2-40B4-BE49-F238E27FC236}">
                  <a16:creationId xmlns="" xmlns:a16="http://schemas.microsoft.com/office/drawing/2014/main" id="{CDF0037C-9F1F-4A6B-ACFB-029B8FF9001B}"/>
                </a:ext>
              </a:extLst>
            </p:cNvPr>
            <p:cNvSpPr>
              <a:spLocks/>
            </p:cNvSpPr>
            <p:nvPr/>
          </p:nvSpPr>
          <p:spPr bwMode="auto">
            <a:xfrm>
              <a:off x="3327538" y="3677186"/>
              <a:ext cx="1997092" cy="742075"/>
            </a:xfrm>
            <a:custGeom>
              <a:avLst/>
              <a:gdLst/>
              <a:ahLst/>
              <a:cxnLst>
                <a:cxn ang="0">
                  <a:pos x="1098" y="0"/>
                </a:cxn>
                <a:cxn ang="0">
                  <a:pos x="125" y="0"/>
                </a:cxn>
                <a:cxn ang="0">
                  <a:pos x="96" y="12"/>
                </a:cxn>
                <a:cxn ang="0">
                  <a:pos x="96" y="391"/>
                </a:cxn>
                <a:cxn ang="0">
                  <a:pos x="96" y="391"/>
                </a:cxn>
                <a:cxn ang="0">
                  <a:pos x="95" y="391"/>
                </a:cxn>
                <a:cxn ang="0">
                  <a:pos x="0" y="468"/>
                </a:cxn>
                <a:cxn ang="0">
                  <a:pos x="1098" y="468"/>
                </a:cxn>
                <a:cxn ang="0">
                  <a:pos x="1258" y="235"/>
                </a:cxn>
                <a:cxn ang="0">
                  <a:pos x="1098" y="0"/>
                </a:cxn>
              </a:cxnLst>
              <a:rect l="0" t="0" r="r" b="b"/>
              <a:pathLst>
                <a:path w="1258" h="468">
                  <a:moveTo>
                    <a:pt x="1098" y="0"/>
                  </a:moveTo>
                  <a:lnTo>
                    <a:pt x="125" y="0"/>
                  </a:lnTo>
                  <a:lnTo>
                    <a:pt x="96" y="12"/>
                  </a:lnTo>
                  <a:lnTo>
                    <a:pt x="96" y="391"/>
                  </a:lnTo>
                  <a:lnTo>
                    <a:pt x="96" y="391"/>
                  </a:lnTo>
                  <a:lnTo>
                    <a:pt x="95" y="391"/>
                  </a:lnTo>
                  <a:lnTo>
                    <a:pt x="0" y="468"/>
                  </a:lnTo>
                  <a:lnTo>
                    <a:pt x="1098" y="468"/>
                  </a:lnTo>
                  <a:lnTo>
                    <a:pt x="1258" y="235"/>
                  </a:lnTo>
                  <a:lnTo>
                    <a:pt x="1098" y="0"/>
                  </a:lnTo>
                </a:path>
              </a:pathLst>
            </a:custGeom>
            <a:noFill/>
            <a:ln w="9525">
              <a:no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20" name="Freeform 10">
              <a:extLst>
                <a:ext uri="{FF2B5EF4-FFF2-40B4-BE49-F238E27FC236}">
                  <a16:creationId xmlns="" xmlns:a16="http://schemas.microsoft.com/office/drawing/2014/main" id="{D551A391-FC39-4254-A63A-8AE696A68F5F}"/>
                </a:ext>
              </a:extLst>
            </p:cNvPr>
            <p:cNvSpPr>
              <a:spLocks/>
            </p:cNvSpPr>
            <p:nvPr/>
          </p:nvSpPr>
          <p:spPr bwMode="auto">
            <a:xfrm>
              <a:off x="2475314" y="2935112"/>
              <a:ext cx="3374609" cy="742075"/>
            </a:xfrm>
            <a:custGeom>
              <a:avLst/>
              <a:gdLst/>
              <a:ahLst/>
              <a:cxnLst>
                <a:cxn ang="0">
                  <a:pos x="1965" y="0"/>
                </a:cxn>
                <a:cxn ang="0">
                  <a:pos x="0" y="0"/>
                </a:cxn>
                <a:cxn ang="0">
                  <a:pos x="0" y="467"/>
                </a:cxn>
                <a:cxn ang="0">
                  <a:pos x="1965" y="467"/>
                </a:cxn>
                <a:cxn ang="0">
                  <a:pos x="2126" y="234"/>
                </a:cxn>
                <a:cxn ang="0">
                  <a:pos x="1965" y="0"/>
                </a:cxn>
              </a:cxnLst>
              <a:rect l="0" t="0" r="r" b="b"/>
              <a:pathLst>
                <a:path w="2126" h="467">
                  <a:moveTo>
                    <a:pt x="1965" y="0"/>
                  </a:moveTo>
                  <a:lnTo>
                    <a:pt x="0" y="0"/>
                  </a:lnTo>
                  <a:lnTo>
                    <a:pt x="0" y="467"/>
                  </a:lnTo>
                  <a:lnTo>
                    <a:pt x="1965" y="467"/>
                  </a:lnTo>
                  <a:lnTo>
                    <a:pt x="2126" y="234"/>
                  </a:lnTo>
                  <a:lnTo>
                    <a:pt x="1965" y="0"/>
                  </a:lnTo>
                </a:path>
              </a:pathLst>
            </a:custGeom>
            <a:noFill/>
            <a:ln w="9525">
              <a:no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21" name="Freeform 11">
              <a:extLst>
                <a:ext uri="{FF2B5EF4-FFF2-40B4-BE49-F238E27FC236}">
                  <a16:creationId xmlns="" xmlns:a16="http://schemas.microsoft.com/office/drawing/2014/main" id="{4493E271-FA4A-4171-9609-5E92A7E170CF}"/>
                </a:ext>
              </a:extLst>
            </p:cNvPr>
            <p:cNvSpPr>
              <a:spLocks/>
            </p:cNvSpPr>
            <p:nvPr/>
          </p:nvSpPr>
          <p:spPr bwMode="auto">
            <a:xfrm>
              <a:off x="3514879" y="2935112"/>
              <a:ext cx="2325248" cy="637296"/>
            </a:xfrm>
            <a:custGeom>
              <a:avLst/>
              <a:gdLst/>
              <a:ahLst/>
              <a:cxnLst>
                <a:cxn ang="0">
                  <a:pos x="1303" y="0"/>
                </a:cxn>
                <a:cxn ang="0">
                  <a:pos x="175" y="0"/>
                </a:cxn>
                <a:cxn ang="0">
                  <a:pos x="175" y="405"/>
                </a:cxn>
                <a:cxn ang="0">
                  <a:pos x="0" y="467"/>
                </a:cxn>
                <a:cxn ang="0">
                  <a:pos x="1303" y="467"/>
                </a:cxn>
                <a:cxn ang="0">
                  <a:pos x="1464" y="234"/>
                </a:cxn>
                <a:cxn ang="0">
                  <a:pos x="1303" y="0"/>
                </a:cxn>
              </a:cxnLst>
              <a:rect l="0" t="0" r="r" b="b"/>
              <a:pathLst>
                <a:path w="1464" h="467">
                  <a:moveTo>
                    <a:pt x="1303" y="0"/>
                  </a:moveTo>
                  <a:lnTo>
                    <a:pt x="175" y="0"/>
                  </a:lnTo>
                  <a:lnTo>
                    <a:pt x="175" y="405"/>
                  </a:lnTo>
                  <a:lnTo>
                    <a:pt x="0" y="467"/>
                  </a:lnTo>
                  <a:lnTo>
                    <a:pt x="1303" y="467"/>
                  </a:lnTo>
                  <a:lnTo>
                    <a:pt x="1464" y="234"/>
                  </a:lnTo>
                  <a:lnTo>
                    <a:pt x="1303" y="0"/>
                  </a:lnTo>
                  <a:close/>
                </a:path>
              </a:pathLst>
            </a:custGeom>
            <a:solidFill>
              <a:schemeClr val="accent5"/>
            </a:solidFill>
            <a:ln w="9525">
              <a:solidFill>
                <a:schemeClr val="bg1"/>
              </a:solidFill>
              <a:round/>
              <a:headEnd/>
              <a:tailEnd/>
            </a:ln>
          </p:spPr>
          <p:txBody>
            <a:bodyPr anchor="ctr"/>
            <a:lstStyle/>
            <a:p>
              <a:pPr algn="ctr" eaLnBrk="1" fontAlgn="auto" hangingPunct="1">
                <a:spcBef>
                  <a:spcPts val="0"/>
                </a:spcBef>
                <a:spcAft>
                  <a:spcPts val="0"/>
                </a:spcAft>
                <a:defRPr/>
              </a:pPr>
              <a:r>
                <a:rPr lang="en-US" sz="2400" dirty="0">
                  <a:solidFill>
                    <a:srgbClr val="1F2A40"/>
                  </a:solidFill>
                  <a:latin typeface="+mn-lt"/>
                </a:rPr>
                <a:t>Into</a:t>
              </a:r>
            </a:p>
          </p:txBody>
        </p:sp>
        <p:sp>
          <p:nvSpPr>
            <p:cNvPr id="22" name="Freeform 12">
              <a:extLst>
                <a:ext uri="{FF2B5EF4-FFF2-40B4-BE49-F238E27FC236}">
                  <a16:creationId xmlns="" xmlns:a16="http://schemas.microsoft.com/office/drawing/2014/main" id="{0C0D293C-4EC2-40BD-93D5-B575C3C0A4EC}"/>
                </a:ext>
              </a:extLst>
            </p:cNvPr>
            <p:cNvSpPr>
              <a:spLocks/>
            </p:cNvSpPr>
            <p:nvPr/>
          </p:nvSpPr>
          <p:spPr bwMode="auto">
            <a:xfrm>
              <a:off x="3525900" y="2935112"/>
              <a:ext cx="2324023" cy="742075"/>
            </a:xfrm>
            <a:custGeom>
              <a:avLst/>
              <a:gdLst/>
              <a:ahLst/>
              <a:cxnLst>
                <a:cxn ang="0">
                  <a:pos x="1303" y="0"/>
                </a:cxn>
                <a:cxn ang="0">
                  <a:pos x="175" y="0"/>
                </a:cxn>
                <a:cxn ang="0">
                  <a:pos x="175" y="405"/>
                </a:cxn>
                <a:cxn ang="0">
                  <a:pos x="0" y="467"/>
                </a:cxn>
                <a:cxn ang="0">
                  <a:pos x="1303" y="467"/>
                </a:cxn>
                <a:cxn ang="0">
                  <a:pos x="1464" y="234"/>
                </a:cxn>
                <a:cxn ang="0">
                  <a:pos x="1303" y="0"/>
                </a:cxn>
              </a:cxnLst>
              <a:rect l="0" t="0" r="r" b="b"/>
              <a:pathLst>
                <a:path w="1464" h="467">
                  <a:moveTo>
                    <a:pt x="1303" y="0"/>
                  </a:moveTo>
                  <a:lnTo>
                    <a:pt x="175" y="0"/>
                  </a:lnTo>
                  <a:lnTo>
                    <a:pt x="175" y="405"/>
                  </a:lnTo>
                  <a:lnTo>
                    <a:pt x="0" y="467"/>
                  </a:lnTo>
                  <a:lnTo>
                    <a:pt x="1303" y="467"/>
                  </a:lnTo>
                  <a:lnTo>
                    <a:pt x="1464" y="234"/>
                  </a:lnTo>
                  <a:lnTo>
                    <a:pt x="1303" y="0"/>
                  </a:lnTo>
                </a:path>
              </a:pathLst>
            </a:custGeom>
            <a:noFill/>
            <a:ln w="9525">
              <a:no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23" name="Freeform 13">
              <a:extLst>
                <a:ext uri="{FF2B5EF4-FFF2-40B4-BE49-F238E27FC236}">
                  <a16:creationId xmlns="" xmlns:a16="http://schemas.microsoft.com/office/drawing/2014/main" id="{C6492D1B-C4D6-4AD5-A174-0FB9B98EF1C1}"/>
                </a:ext>
              </a:extLst>
            </p:cNvPr>
            <p:cNvSpPr>
              <a:spLocks/>
            </p:cNvSpPr>
            <p:nvPr/>
          </p:nvSpPr>
          <p:spPr bwMode="auto">
            <a:xfrm>
              <a:off x="2978566" y="2189338"/>
              <a:ext cx="3374609" cy="745773"/>
            </a:xfrm>
            <a:custGeom>
              <a:avLst/>
              <a:gdLst/>
              <a:ahLst/>
              <a:cxnLst>
                <a:cxn ang="0">
                  <a:pos x="1965" y="0"/>
                </a:cxn>
                <a:cxn ang="0">
                  <a:pos x="0" y="0"/>
                </a:cxn>
                <a:cxn ang="0">
                  <a:pos x="0" y="470"/>
                </a:cxn>
                <a:cxn ang="0">
                  <a:pos x="1965" y="470"/>
                </a:cxn>
                <a:cxn ang="0">
                  <a:pos x="2126" y="235"/>
                </a:cxn>
                <a:cxn ang="0">
                  <a:pos x="1965" y="0"/>
                </a:cxn>
              </a:cxnLst>
              <a:rect l="0" t="0" r="r" b="b"/>
              <a:pathLst>
                <a:path w="2126" h="470">
                  <a:moveTo>
                    <a:pt x="1965" y="0"/>
                  </a:moveTo>
                  <a:lnTo>
                    <a:pt x="0" y="0"/>
                  </a:lnTo>
                  <a:lnTo>
                    <a:pt x="0" y="470"/>
                  </a:lnTo>
                  <a:lnTo>
                    <a:pt x="1965" y="470"/>
                  </a:lnTo>
                  <a:lnTo>
                    <a:pt x="2126" y="235"/>
                  </a:lnTo>
                  <a:lnTo>
                    <a:pt x="1965" y="0"/>
                  </a:lnTo>
                  <a:close/>
                </a:path>
              </a:pathLst>
            </a:custGeom>
            <a:solidFill>
              <a:srgbClr val="AAA876"/>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24" name="Freeform 14">
              <a:extLst>
                <a:ext uri="{FF2B5EF4-FFF2-40B4-BE49-F238E27FC236}">
                  <a16:creationId xmlns="" xmlns:a16="http://schemas.microsoft.com/office/drawing/2014/main" id="{2BEF83F9-6A40-40DA-8725-EF6E98048CF6}"/>
                </a:ext>
              </a:extLst>
            </p:cNvPr>
            <p:cNvSpPr>
              <a:spLocks/>
            </p:cNvSpPr>
            <p:nvPr/>
          </p:nvSpPr>
          <p:spPr bwMode="auto">
            <a:xfrm>
              <a:off x="2978566" y="2189338"/>
              <a:ext cx="3374609" cy="745773"/>
            </a:xfrm>
            <a:custGeom>
              <a:avLst/>
              <a:gdLst/>
              <a:ahLst/>
              <a:cxnLst>
                <a:cxn ang="0">
                  <a:pos x="1965" y="0"/>
                </a:cxn>
                <a:cxn ang="0">
                  <a:pos x="0" y="0"/>
                </a:cxn>
                <a:cxn ang="0">
                  <a:pos x="0" y="470"/>
                </a:cxn>
                <a:cxn ang="0">
                  <a:pos x="1965" y="470"/>
                </a:cxn>
                <a:cxn ang="0">
                  <a:pos x="2126" y="235"/>
                </a:cxn>
                <a:cxn ang="0">
                  <a:pos x="1965" y="0"/>
                </a:cxn>
              </a:cxnLst>
              <a:rect l="0" t="0" r="r" b="b"/>
              <a:pathLst>
                <a:path w="2126" h="470">
                  <a:moveTo>
                    <a:pt x="1965" y="0"/>
                  </a:moveTo>
                  <a:lnTo>
                    <a:pt x="0" y="0"/>
                  </a:lnTo>
                  <a:lnTo>
                    <a:pt x="0" y="470"/>
                  </a:lnTo>
                  <a:lnTo>
                    <a:pt x="1965" y="470"/>
                  </a:lnTo>
                  <a:lnTo>
                    <a:pt x="2126" y="235"/>
                  </a:lnTo>
                  <a:lnTo>
                    <a:pt x="1965"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25" name="Freeform 15">
              <a:extLst>
                <a:ext uri="{FF2B5EF4-FFF2-40B4-BE49-F238E27FC236}">
                  <a16:creationId xmlns="" xmlns:a16="http://schemas.microsoft.com/office/drawing/2014/main" id="{95C15AE7-96B1-4386-B898-B308F2F81BD6}"/>
                </a:ext>
              </a:extLst>
            </p:cNvPr>
            <p:cNvSpPr>
              <a:spLocks/>
            </p:cNvSpPr>
            <p:nvPr/>
          </p:nvSpPr>
          <p:spPr bwMode="auto">
            <a:xfrm>
              <a:off x="3759771" y="2189338"/>
              <a:ext cx="2593404" cy="745773"/>
            </a:xfrm>
            <a:custGeom>
              <a:avLst/>
              <a:gdLst/>
              <a:ahLst/>
              <a:cxnLst>
                <a:cxn ang="0">
                  <a:pos x="1473" y="0"/>
                </a:cxn>
                <a:cxn ang="0">
                  <a:pos x="1158" y="0"/>
                </a:cxn>
                <a:cxn ang="0">
                  <a:pos x="1158" y="0"/>
                </a:cxn>
                <a:cxn ang="0">
                  <a:pos x="0" y="0"/>
                </a:cxn>
                <a:cxn ang="0">
                  <a:pos x="0" y="450"/>
                </a:cxn>
                <a:cxn ang="0">
                  <a:pos x="28" y="453"/>
                </a:cxn>
                <a:cxn ang="0">
                  <a:pos x="28" y="470"/>
                </a:cxn>
                <a:cxn ang="0">
                  <a:pos x="1473" y="470"/>
                </a:cxn>
                <a:cxn ang="0">
                  <a:pos x="1634" y="235"/>
                </a:cxn>
                <a:cxn ang="0">
                  <a:pos x="1473" y="0"/>
                </a:cxn>
              </a:cxnLst>
              <a:rect l="0" t="0" r="r" b="b"/>
              <a:pathLst>
                <a:path w="1634" h="470">
                  <a:moveTo>
                    <a:pt x="1473" y="0"/>
                  </a:moveTo>
                  <a:lnTo>
                    <a:pt x="1158" y="0"/>
                  </a:lnTo>
                  <a:lnTo>
                    <a:pt x="1158" y="0"/>
                  </a:lnTo>
                  <a:lnTo>
                    <a:pt x="0" y="0"/>
                  </a:lnTo>
                  <a:lnTo>
                    <a:pt x="0" y="450"/>
                  </a:lnTo>
                  <a:lnTo>
                    <a:pt x="28" y="453"/>
                  </a:lnTo>
                  <a:lnTo>
                    <a:pt x="28" y="470"/>
                  </a:lnTo>
                  <a:lnTo>
                    <a:pt x="1473" y="470"/>
                  </a:lnTo>
                  <a:lnTo>
                    <a:pt x="1634" y="235"/>
                  </a:lnTo>
                  <a:lnTo>
                    <a:pt x="1473" y="0"/>
                  </a:lnTo>
                  <a:close/>
                </a:path>
              </a:pathLst>
            </a:custGeom>
            <a:solidFill>
              <a:schemeClr val="accent4"/>
            </a:solidFill>
            <a:ln w="9525">
              <a:solidFill>
                <a:schemeClr val="bg1"/>
              </a:solidFill>
              <a:round/>
              <a:headEnd/>
              <a:tailEnd/>
            </a:ln>
          </p:spPr>
          <p:txBody>
            <a:bodyPr anchor="ctr"/>
            <a:lstStyle/>
            <a:p>
              <a:pPr algn="ctr" eaLnBrk="1" fontAlgn="auto" hangingPunct="1">
                <a:spcBef>
                  <a:spcPts val="0"/>
                </a:spcBef>
                <a:spcAft>
                  <a:spcPts val="0"/>
                </a:spcAft>
                <a:defRPr/>
              </a:pPr>
              <a:r>
                <a:rPr lang="en-US" sz="2400" dirty="0">
                  <a:solidFill>
                    <a:schemeClr val="bg1"/>
                  </a:solidFill>
                  <a:latin typeface="+mn-lt"/>
                </a:rPr>
                <a:t>Crisis</a:t>
              </a:r>
            </a:p>
          </p:txBody>
        </p:sp>
        <p:sp>
          <p:nvSpPr>
            <p:cNvPr id="26" name="Freeform 16">
              <a:extLst>
                <a:ext uri="{FF2B5EF4-FFF2-40B4-BE49-F238E27FC236}">
                  <a16:creationId xmlns="" xmlns:a16="http://schemas.microsoft.com/office/drawing/2014/main" id="{38E5D7F5-BE51-4FD3-AFFB-6A3A1A7C9D1F}"/>
                </a:ext>
              </a:extLst>
            </p:cNvPr>
            <p:cNvSpPr>
              <a:spLocks/>
            </p:cNvSpPr>
            <p:nvPr/>
          </p:nvSpPr>
          <p:spPr bwMode="auto">
            <a:xfrm>
              <a:off x="3759771" y="2189338"/>
              <a:ext cx="2593404" cy="745773"/>
            </a:xfrm>
            <a:custGeom>
              <a:avLst/>
              <a:gdLst/>
              <a:ahLst/>
              <a:cxnLst>
                <a:cxn ang="0">
                  <a:pos x="1473" y="0"/>
                </a:cxn>
                <a:cxn ang="0">
                  <a:pos x="1158" y="0"/>
                </a:cxn>
                <a:cxn ang="0">
                  <a:pos x="1158" y="0"/>
                </a:cxn>
                <a:cxn ang="0">
                  <a:pos x="0" y="0"/>
                </a:cxn>
                <a:cxn ang="0">
                  <a:pos x="0" y="450"/>
                </a:cxn>
                <a:cxn ang="0">
                  <a:pos x="28" y="453"/>
                </a:cxn>
                <a:cxn ang="0">
                  <a:pos x="28" y="470"/>
                </a:cxn>
                <a:cxn ang="0">
                  <a:pos x="1473" y="470"/>
                </a:cxn>
                <a:cxn ang="0">
                  <a:pos x="1634" y="235"/>
                </a:cxn>
                <a:cxn ang="0">
                  <a:pos x="1473" y="0"/>
                </a:cxn>
              </a:cxnLst>
              <a:rect l="0" t="0" r="r" b="b"/>
              <a:pathLst>
                <a:path w="1634" h="470">
                  <a:moveTo>
                    <a:pt x="1473" y="0"/>
                  </a:moveTo>
                  <a:lnTo>
                    <a:pt x="1158" y="0"/>
                  </a:lnTo>
                  <a:lnTo>
                    <a:pt x="1158" y="0"/>
                  </a:lnTo>
                  <a:lnTo>
                    <a:pt x="0" y="0"/>
                  </a:lnTo>
                  <a:lnTo>
                    <a:pt x="0" y="450"/>
                  </a:lnTo>
                  <a:lnTo>
                    <a:pt x="28" y="453"/>
                  </a:lnTo>
                  <a:lnTo>
                    <a:pt x="28" y="470"/>
                  </a:lnTo>
                  <a:lnTo>
                    <a:pt x="1473" y="470"/>
                  </a:lnTo>
                  <a:lnTo>
                    <a:pt x="1634" y="235"/>
                  </a:lnTo>
                  <a:lnTo>
                    <a:pt x="1473"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27" name="Freeform 17">
              <a:extLst>
                <a:ext uri="{FF2B5EF4-FFF2-40B4-BE49-F238E27FC236}">
                  <a16:creationId xmlns="" xmlns:a16="http://schemas.microsoft.com/office/drawing/2014/main" id="{F25CFF99-CEFF-4CC8-A941-D13E96222678}"/>
                </a:ext>
              </a:extLst>
            </p:cNvPr>
            <p:cNvSpPr>
              <a:spLocks/>
            </p:cNvSpPr>
            <p:nvPr/>
          </p:nvSpPr>
          <p:spPr bwMode="auto">
            <a:xfrm>
              <a:off x="2475314" y="1447264"/>
              <a:ext cx="3375833" cy="742075"/>
            </a:xfrm>
            <a:custGeom>
              <a:avLst/>
              <a:gdLst/>
              <a:ahLst/>
              <a:cxnLst>
                <a:cxn ang="0">
                  <a:pos x="1967" y="0"/>
                </a:cxn>
                <a:cxn ang="0">
                  <a:pos x="0" y="0"/>
                </a:cxn>
                <a:cxn ang="0">
                  <a:pos x="0" y="467"/>
                </a:cxn>
                <a:cxn ang="0">
                  <a:pos x="1967" y="467"/>
                </a:cxn>
                <a:cxn ang="0">
                  <a:pos x="2127" y="234"/>
                </a:cxn>
                <a:cxn ang="0">
                  <a:pos x="1967" y="0"/>
                </a:cxn>
              </a:cxnLst>
              <a:rect l="0" t="0" r="r" b="b"/>
              <a:pathLst>
                <a:path w="2127" h="467">
                  <a:moveTo>
                    <a:pt x="1967" y="0"/>
                  </a:moveTo>
                  <a:lnTo>
                    <a:pt x="0" y="0"/>
                  </a:lnTo>
                  <a:lnTo>
                    <a:pt x="0" y="467"/>
                  </a:lnTo>
                  <a:lnTo>
                    <a:pt x="1967" y="467"/>
                  </a:lnTo>
                  <a:lnTo>
                    <a:pt x="2127" y="234"/>
                  </a:lnTo>
                  <a:lnTo>
                    <a:pt x="1967" y="0"/>
                  </a:lnTo>
                  <a:close/>
                </a:path>
              </a:pathLst>
            </a:custGeom>
            <a:solidFill>
              <a:srgbClr val="B7B96E"/>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28" name="Freeform 18">
              <a:extLst>
                <a:ext uri="{FF2B5EF4-FFF2-40B4-BE49-F238E27FC236}">
                  <a16:creationId xmlns="" xmlns:a16="http://schemas.microsoft.com/office/drawing/2014/main" id="{851DB84F-9CDD-43E0-AE60-5307F3F61E8C}"/>
                </a:ext>
              </a:extLst>
            </p:cNvPr>
            <p:cNvSpPr>
              <a:spLocks/>
            </p:cNvSpPr>
            <p:nvPr/>
          </p:nvSpPr>
          <p:spPr bwMode="auto">
            <a:xfrm>
              <a:off x="2475314" y="1447264"/>
              <a:ext cx="3375833" cy="742075"/>
            </a:xfrm>
            <a:custGeom>
              <a:avLst/>
              <a:gdLst/>
              <a:ahLst/>
              <a:cxnLst>
                <a:cxn ang="0">
                  <a:pos x="1967" y="0"/>
                </a:cxn>
                <a:cxn ang="0">
                  <a:pos x="0" y="0"/>
                </a:cxn>
                <a:cxn ang="0">
                  <a:pos x="0" y="467"/>
                </a:cxn>
                <a:cxn ang="0">
                  <a:pos x="1967" y="467"/>
                </a:cxn>
                <a:cxn ang="0">
                  <a:pos x="2127" y="234"/>
                </a:cxn>
                <a:cxn ang="0">
                  <a:pos x="1967" y="0"/>
                </a:cxn>
              </a:cxnLst>
              <a:rect l="0" t="0" r="r" b="b"/>
              <a:pathLst>
                <a:path w="2127" h="467">
                  <a:moveTo>
                    <a:pt x="1967" y="0"/>
                  </a:moveTo>
                  <a:lnTo>
                    <a:pt x="0" y="0"/>
                  </a:lnTo>
                  <a:lnTo>
                    <a:pt x="0" y="467"/>
                  </a:lnTo>
                  <a:lnTo>
                    <a:pt x="1967" y="467"/>
                  </a:lnTo>
                  <a:lnTo>
                    <a:pt x="2127" y="234"/>
                  </a:lnTo>
                  <a:lnTo>
                    <a:pt x="1967"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29" name="Freeform 19">
              <a:extLst>
                <a:ext uri="{FF2B5EF4-FFF2-40B4-BE49-F238E27FC236}">
                  <a16:creationId xmlns="" xmlns:a16="http://schemas.microsoft.com/office/drawing/2014/main" id="{58CFC5EF-BA99-4D05-AF11-C577FD516049}"/>
                </a:ext>
              </a:extLst>
            </p:cNvPr>
            <p:cNvSpPr>
              <a:spLocks/>
            </p:cNvSpPr>
            <p:nvPr/>
          </p:nvSpPr>
          <p:spPr bwMode="auto">
            <a:xfrm>
              <a:off x="3254070" y="1447264"/>
              <a:ext cx="2597077" cy="742075"/>
            </a:xfrm>
            <a:custGeom>
              <a:avLst/>
              <a:gdLst/>
              <a:ahLst/>
              <a:cxnLst>
                <a:cxn ang="0">
                  <a:pos x="1474" y="0"/>
                </a:cxn>
                <a:cxn ang="0">
                  <a:pos x="1145" y="0"/>
                </a:cxn>
                <a:cxn ang="0">
                  <a:pos x="1145" y="0"/>
                </a:cxn>
                <a:cxn ang="0">
                  <a:pos x="0" y="0"/>
                </a:cxn>
                <a:cxn ang="0">
                  <a:pos x="0" y="467"/>
                </a:cxn>
                <a:cxn ang="0">
                  <a:pos x="1474" y="467"/>
                </a:cxn>
                <a:cxn ang="0">
                  <a:pos x="1636" y="234"/>
                </a:cxn>
                <a:cxn ang="0">
                  <a:pos x="1474" y="0"/>
                </a:cxn>
              </a:cxnLst>
              <a:rect l="0" t="0" r="r" b="b"/>
              <a:pathLst>
                <a:path w="1636" h="467">
                  <a:moveTo>
                    <a:pt x="1474" y="0"/>
                  </a:moveTo>
                  <a:lnTo>
                    <a:pt x="1145" y="0"/>
                  </a:lnTo>
                  <a:lnTo>
                    <a:pt x="1145" y="0"/>
                  </a:lnTo>
                  <a:lnTo>
                    <a:pt x="0" y="0"/>
                  </a:lnTo>
                  <a:lnTo>
                    <a:pt x="0" y="467"/>
                  </a:lnTo>
                  <a:lnTo>
                    <a:pt x="1474" y="467"/>
                  </a:lnTo>
                  <a:lnTo>
                    <a:pt x="1636" y="234"/>
                  </a:lnTo>
                  <a:lnTo>
                    <a:pt x="1474" y="0"/>
                  </a:lnTo>
                  <a:close/>
                </a:path>
              </a:pathLst>
            </a:custGeom>
            <a:solidFill>
              <a:schemeClr val="accent3"/>
            </a:solidFill>
            <a:ln w="9525">
              <a:solidFill>
                <a:schemeClr val="bg1"/>
              </a:solidFill>
              <a:round/>
              <a:headEnd/>
              <a:tailEnd/>
            </a:ln>
          </p:spPr>
          <p:txBody>
            <a:bodyPr anchor="ctr"/>
            <a:lstStyle/>
            <a:p>
              <a:pPr algn="ctr" eaLnBrk="1" fontAlgn="auto" hangingPunct="1">
                <a:spcBef>
                  <a:spcPts val="0"/>
                </a:spcBef>
                <a:spcAft>
                  <a:spcPts val="0"/>
                </a:spcAft>
                <a:defRPr/>
              </a:pPr>
              <a:r>
                <a:rPr lang="en-US" sz="2400" dirty="0">
                  <a:solidFill>
                    <a:schemeClr val="bg1"/>
                  </a:solidFill>
                  <a:latin typeface="+mn-lt"/>
                </a:rPr>
                <a:t>    </a:t>
              </a:r>
              <a:r>
                <a:rPr lang="en-US" sz="2400" dirty="0">
                  <a:solidFill>
                    <a:srgbClr val="1F2A40"/>
                  </a:solidFill>
                  <a:latin typeface="+mn-lt"/>
                </a:rPr>
                <a:t>Transforms</a:t>
              </a:r>
            </a:p>
          </p:txBody>
        </p:sp>
        <p:sp>
          <p:nvSpPr>
            <p:cNvPr id="30" name="Freeform 20">
              <a:extLst>
                <a:ext uri="{FF2B5EF4-FFF2-40B4-BE49-F238E27FC236}">
                  <a16:creationId xmlns="" xmlns:a16="http://schemas.microsoft.com/office/drawing/2014/main" id="{5D034EEB-77D6-4C91-AB11-7AC01D2F3835}"/>
                </a:ext>
              </a:extLst>
            </p:cNvPr>
            <p:cNvSpPr>
              <a:spLocks/>
            </p:cNvSpPr>
            <p:nvPr/>
          </p:nvSpPr>
          <p:spPr bwMode="auto">
            <a:xfrm>
              <a:off x="3254070" y="1447264"/>
              <a:ext cx="2597077" cy="742075"/>
            </a:xfrm>
            <a:custGeom>
              <a:avLst/>
              <a:gdLst/>
              <a:ahLst/>
              <a:cxnLst>
                <a:cxn ang="0">
                  <a:pos x="1474" y="0"/>
                </a:cxn>
                <a:cxn ang="0">
                  <a:pos x="1145" y="0"/>
                </a:cxn>
                <a:cxn ang="0">
                  <a:pos x="1145" y="0"/>
                </a:cxn>
                <a:cxn ang="0">
                  <a:pos x="0" y="0"/>
                </a:cxn>
                <a:cxn ang="0">
                  <a:pos x="0" y="467"/>
                </a:cxn>
                <a:cxn ang="0">
                  <a:pos x="1474" y="467"/>
                </a:cxn>
                <a:cxn ang="0">
                  <a:pos x="1636" y="234"/>
                </a:cxn>
                <a:cxn ang="0">
                  <a:pos x="1474" y="0"/>
                </a:cxn>
              </a:cxnLst>
              <a:rect l="0" t="0" r="r" b="b"/>
              <a:pathLst>
                <a:path w="1636" h="467">
                  <a:moveTo>
                    <a:pt x="1474" y="0"/>
                  </a:moveTo>
                  <a:lnTo>
                    <a:pt x="1145" y="0"/>
                  </a:lnTo>
                  <a:lnTo>
                    <a:pt x="1145" y="0"/>
                  </a:lnTo>
                  <a:lnTo>
                    <a:pt x="0" y="0"/>
                  </a:lnTo>
                  <a:lnTo>
                    <a:pt x="0" y="467"/>
                  </a:lnTo>
                  <a:lnTo>
                    <a:pt x="1474" y="467"/>
                  </a:lnTo>
                  <a:lnTo>
                    <a:pt x="1636" y="234"/>
                  </a:lnTo>
                  <a:lnTo>
                    <a:pt x="1474"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31" name="Freeform 21">
              <a:extLst>
                <a:ext uri="{FF2B5EF4-FFF2-40B4-BE49-F238E27FC236}">
                  <a16:creationId xmlns="" xmlns:a16="http://schemas.microsoft.com/office/drawing/2014/main" id="{790A438F-575B-42DF-B38B-D79A792EB2E4}"/>
                </a:ext>
              </a:extLst>
            </p:cNvPr>
            <p:cNvSpPr>
              <a:spLocks/>
            </p:cNvSpPr>
            <p:nvPr/>
          </p:nvSpPr>
          <p:spPr bwMode="auto">
            <a:xfrm>
              <a:off x="3156113" y="756962"/>
              <a:ext cx="2170965" cy="690302"/>
            </a:xfrm>
            <a:custGeom>
              <a:avLst/>
              <a:gdLst/>
              <a:ahLst/>
              <a:cxnLst>
                <a:cxn ang="0">
                  <a:pos x="1207" y="0"/>
                </a:cxn>
                <a:cxn ang="0">
                  <a:pos x="0" y="0"/>
                </a:cxn>
                <a:cxn ang="0">
                  <a:pos x="0" y="435"/>
                </a:cxn>
                <a:cxn ang="0">
                  <a:pos x="1207" y="435"/>
                </a:cxn>
                <a:cxn ang="0">
                  <a:pos x="1368" y="217"/>
                </a:cxn>
                <a:cxn ang="0">
                  <a:pos x="1207" y="0"/>
                </a:cxn>
              </a:cxnLst>
              <a:rect l="0" t="0" r="r" b="b"/>
              <a:pathLst>
                <a:path w="1368" h="435">
                  <a:moveTo>
                    <a:pt x="1207" y="0"/>
                  </a:moveTo>
                  <a:lnTo>
                    <a:pt x="0" y="0"/>
                  </a:lnTo>
                  <a:lnTo>
                    <a:pt x="0" y="435"/>
                  </a:lnTo>
                  <a:lnTo>
                    <a:pt x="1207" y="435"/>
                  </a:lnTo>
                  <a:lnTo>
                    <a:pt x="1368" y="217"/>
                  </a:lnTo>
                  <a:lnTo>
                    <a:pt x="1207" y="0"/>
                  </a:lnTo>
                  <a:close/>
                </a:path>
              </a:pathLst>
            </a:custGeom>
            <a:solidFill>
              <a:srgbClr val="B87471"/>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32" name="Freeform 22">
              <a:extLst>
                <a:ext uri="{FF2B5EF4-FFF2-40B4-BE49-F238E27FC236}">
                  <a16:creationId xmlns="" xmlns:a16="http://schemas.microsoft.com/office/drawing/2014/main" id="{FFB0B8E9-E85A-4D99-A07A-DACF2DE35A1E}"/>
                </a:ext>
              </a:extLst>
            </p:cNvPr>
            <p:cNvSpPr>
              <a:spLocks/>
            </p:cNvSpPr>
            <p:nvPr/>
          </p:nvSpPr>
          <p:spPr bwMode="auto">
            <a:xfrm>
              <a:off x="3156113" y="756962"/>
              <a:ext cx="2170965" cy="690302"/>
            </a:xfrm>
            <a:custGeom>
              <a:avLst/>
              <a:gdLst/>
              <a:ahLst/>
              <a:cxnLst>
                <a:cxn ang="0">
                  <a:pos x="1207" y="0"/>
                </a:cxn>
                <a:cxn ang="0">
                  <a:pos x="0" y="0"/>
                </a:cxn>
                <a:cxn ang="0">
                  <a:pos x="0" y="435"/>
                </a:cxn>
                <a:cxn ang="0">
                  <a:pos x="1207" y="435"/>
                </a:cxn>
                <a:cxn ang="0">
                  <a:pos x="1368" y="217"/>
                </a:cxn>
                <a:cxn ang="0">
                  <a:pos x="1207" y="0"/>
                </a:cxn>
              </a:cxnLst>
              <a:rect l="0" t="0" r="r" b="b"/>
              <a:pathLst>
                <a:path w="1368" h="435">
                  <a:moveTo>
                    <a:pt x="1207" y="0"/>
                  </a:moveTo>
                  <a:lnTo>
                    <a:pt x="0" y="0"/>
                  </a:lnTo>
                  <a:lnTo>
                    <a:pt x="0" y="435"/>
                  </a:lnTo>
                  <a:lnTo>
                    <a:pt x="1207" y="435"/>
                  </a:lnTo>
                  <a:lnTo>
                    <a:pt x="1368" y="217"/>
                  </a:lnTo>
                  <a:lnTo>
                    <a:pt x="1207"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33" name="Freeform 23">
              <a:extLst>
                <a:ext uri="{FF2B5EF4-FFF2-40B4-BE49-F238E27FC236}">
                  <a16:creationId xmlns="" xmlns:a16="http://schemas.microsoft.com/office/drawing/2014/main" id="{DF7E903F-5362-4A51-B1B3-192E08489CC4}"/>
                </a:ext>
              </a:extLst>
            </p:cNvPr>
            <p:cNvSpPr>
              <a:spLocks/>
            </p:cNvSpPr>
            <p:nvPr/>
          </p:nvSpPr>
          <p:spPr bwMode="auto">
            <a:xfrm>
              <a:off x="3156113" y="756962"/>
              <a:ext cx="2170965" cy="690302"/>
            </a:xfrm>
            <a:custGeom>
              <a:avLst/>
              <a:gdLst/>
              <a:ahLst/>
              <a:cxnLst>
                <a:cxn ang="0">
                  <a:pos x="1206" y="0"/>
                </a:cxn>
                <a:cxn ang="0">
                  <a:pos x="0" y="0"/>
                </a:cxn>
                <a:cxn ang="0">
                  <a:pos x="0" y="435"/>
                </a:cxn>
                <a:cxn ang="0">
                  <a:pos x="1206" y="435"/>
                </a:cxn>
                <a:cxn ang="0">
                  <a:pos x="1368" y="217"/>
                </a:cxn>
                <a:cxn ang="0">
                  <a:pos x="1206" y="0"/>
                </a:cxn>
              </a:cxnLst>
              <a:rect l="0" t="0" r="r" b="b"/>
              <a:pathLst>
                <a:path w="1368" h="435">
                  <a:moveTo>
                    <a:pt x="1206" y="0"/>
                  </a:moveTo>
                  <a:lnTo>
                    <a:pt x="0" y="0"/>
                  </a:lnTo>
                  <a:lnTo>
                    <a:pt x="0" y="435"/>
                  </a:lnTo>
                  <a:lnTo>
                    <a:pt x="1206" y="435"/>
                  </a:lnTo>
                  <a:lnTo>
                    <a:pt x="1368" y="217"/>
                  </a:lnTo>
                  <a:lnTo>
                    <a:pt x="1206" y="0"/>
                  </a:lnTo>
                  <a:close/>
                </a:path>
              </a:pathLst>
            </a:custGeom>
            <a:solidFill>
              <a:schemeClr val="accent2"/>
            </a:solidFill>
            <a:ln w="9525">
              <a:solidFill>
                <a:schemeClr val="bg1"/>
              </a:solidFill>
              <a:round/>
              <a:headEnd/>
              <a:tailEnd/>
            </a:ln>
          </p:spPr>
          <p:txBody>
            <a:bodyPr anchor="ctr"/>
            <a:lstStyle/>
            <a:p>
              <a:pPr algn="ctr" eaLnBrk="1" fontAlgn="auto" hangingPunct="1">
                <a:spcBef>
                  <a:spcPts val="0"/>
                </a:spcBef>
                <a:spcAft>
                  <a:spcPts val="0"/>
                </a:spcAft>
                <a:defRPr/>
              </a:pPr>
              <a:r>
                <a:rPr lang="en-US" sz="2400" dirty="0">
                  <a:solidFill>
                    <a:schemeClr val="bg1"/>
                  </a:solidFill>
                  <a:latin typeface="+mn-lt"/>
                </a:rPr>
                <a:t> Firestorm</a:t>
              </a:r>
            </a:p>
          </p:txBody>
        </p:sp>
        <p:sp>
          <p:nvSpPr>
            <p:cNvPr id="34" name="Freeform 24">
              <a:extLst>
                <a:ext uri="{FF2B5EF4-FFF2-40B4-BE49-F238E27FC236}">
                  <a16:creationId xmlns="" xmlns:a16="http://schemas.microsoft.com/office/drawing/2014/main" id="{E6F3C6CE-E582-491A-A7A0-1921E2B3FB0D}"/>
                </a:ext>
              </a:extLst>
            </p:cNvPr>
            <p:cNvSpPr>
              <a:spLocks/>
            </p:cNvSpPr>
            <p:nvPr/>
          </p:nvSpPr>
          <p:spPr bwMode="auto">
            <a:xfrm>
              <a:off x="3156113" y="756962"/>
              <a:ext cx="2170965" cy="690302"/>
            </a:xfrm>
            <a:custGeom>
              <a:avLst/>
              <a:gdLst/>
              <a:ahLst/>
              <a:cxnLst>
                <a:cxn ang="0">
                  <a:pos x="1206" y="0"/>
                </a:cxn>
                <a:cxn ang="0">
                  <a:pos x="0" y="0"/>
                </a:cxn>
                <a:cxn ang="0">
                  <a:pos x="0" y="435"/>
                </a:cxn>
                <a:cxn ang="0">
                  <a:pos x="1206" y="435"/>
                </a:cxn>
                <a:cxn ang="0">
                  <a:pos x="1368" y="217"/>
                </a:cxn>
                <a:cxn ang="0">
                  <a:pos x="1206" y="0"/>
                </a:cxn>
              </a:cxnLst>
              <a:rect l="0" t="0" r="r" b="b"/>
              <a:pathLst>
                <a:path w="1368" h="435">
                  <a:moveTo>
                    <a:pt x="1206" y="0"/>
                  </a:moveTo>
                  <a:lnTo>
                    <a:pt x="0" y="0"/>
                  </a:lnTo>
                  <a:lnTo>
                    <a:pt x="0" y="435"/>
                  </a:lnTo>
                  <a:lnTo>
                    <a:pt x="1206" y="435"/>
                  </a:lnTo>
                  <a:lnTo>
                    <a:pt x="1368" y="217"/>
                  </a:lnTo>
                  <a:lnTo>
                    <a:pt x="1206"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35" name="Freeform 25">
              <a:extLst>
                <a:ext uri="{FF2B5EF4-FFF2-40B4-BE49-F238E27FC236}">
                  <a16:creationId xmlns="" xmlns:a16="http://schemas.microsoft.com/office/drawing/2014/main" id="{FBFF359A-4CE3-4045-9810-A8C000F14554}"/>
                </a:ext>
              </a:extLst>
            </p:cNvPr>
            <p:cNvSpPr>
              <a:spLocks/>
            </p:cNvSpPr>
            <p:nvPr/>
          </p:nvSpPr>
          <p:spPr bwMode="auto">
            <a:xfrm>
              <a:off x="2445927" y="590550"/>
              <a:ext cx="280401" cy="1227751"/>
            </a:xfrm>
            <a:custGeom>
              <a:avLst/>
              <a:gdLst/>
              <a:ahLst/>
              <a:cxnLst>
                <a:cxn ang="0">
                  <a:pos x="176" y="773"/>
                </a:cxn>
                <a:cxn ang="0">
                  <a:pos x="0" y="711"/>
                </a:cxn>
                <a:cxn ang="0">
                  <a:pos x="0" y="149"/>
                </a:cxn>
                <a:cxn ang="0">
                  <a:pos x="176" y="0"/>
                </a:cxn>
                <a:cxn ang="0">
                  <a:pos x="176" y="773"/>
                </a:cxn>
              </a:cxnLst>
              <a:rect l="0" t="0" r="r" b="b"/>
              <a:pathLst>
                <a:path w="176" h="773">
                  <a:moveTo>
                    <a:pt x="176" y="773"/>
                  </a:moveTo>
                  <a:lnTo>
                    <a:pt x="0" y="711"/>
                  </a:lnTo>
                  <a:lnTo>
                    <a:pt x="0" y="149"/>
                  </a:lnTo>
                  <a:lnTo>
                    <a:pt x="176" y="0"/>
                  </a:lnTo>
                  <a:lnTo>
                    <a:pt x="176" y="773"/>
                  </a:lnTo>
                  <a:close/>
                </a:path>
              </a:pathLst>
            </a:custGeom>
            <a:solidFill>
              <a:schemeClr val="accent2"/>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36" name="Freeform 26">
              <a:extLst>
                <a:ext uri="{FF2B5EF4-FFF2-40B4-BE49-F238E27FC236}">
                  <a16:creationId xmlns="" xmlns:a16="http://schemas.microsoft.com/office/drawing/2014/main" id="{C4C7543D-AEFB-4746-B70B-8D91CE857359}"/>
                </a:ext>
              </a:extLst>
            </p:cNvPr>
            <p:cNvSpPr>
              <a:spLocks/>
            </p:cNvSpPr>
            <p:nvPr/>
          </p:nvSpPr>
          <p:spPr bwMode="auto">
            <a:xfrm>
              <a:off x="2726328" y="590550"/>
              <a:ext cx="753043" cy="1227751"/>
            </a:xfrm>
            <a:custGeom>
              <a:avLst/>
              <a:gdLst/>
              <a:ahLst/>
              <a:cxnLst>
                <a:cxn ang="0">
                  <a:pos x="0" y="773"/>
                </a:cxn>
                <a:cxn ang="0">
                  <a:pos x="475" y="711"/>
                </a:cxn>
                <a:cxn ang="0">
                  <a:pos x="475" y="105"/>
                </a:cxn>
                <a:cxn ang="0">
                  <a:pos x="0" y="0"/>
                </a:cxn>
                <a:cxn ang="0">
                  <a:pos x="0" y="773"/>
                </a:cxn>
              </a:cxnLst>
              <a:rect l="0" t="0" r="r" b="b"/>
              <a:pathLst>
                <a:path w="475" h="773">
                  <a:moveTo>
                    <a:pt x="0" y="773"/>
                  </a:moveTo>
                  <a:lnTo>
                    <a:pt x="475" y="711"/>
                  </a:lnTo>
                  <a:lnTo>
                    <a:pt x="475" y="105"/>
                  </a:lnTo>
                  <a:lnTo>
                    <a:pt x="0" y="0"/>
                  </a:lnTo>
                  <a:lnTo>
                    <a:pt x="0" y="773"/>
                  </a:lnTo>
                  <a:close/>
                </a:path>
              </a:pathLst>
            </a:custGeom>
            <a:solidFill>
              <a:schemeClr val="accent2">
                <a:lumMod val="75000"/>
              </a:schemeClr>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37" name="Freeform 27">
              <a:extLst>
                <a:ext uri="{FF2B5EF4-FFF2-40B4-BE49-F238E27FC236}">
                  <a16:creationId xmlns="" xmlns:a16="http://schemas.microsoft.com/office/drawing/2014/main" id="{861C8370-D3D4-47BC-9492-47F9180BAB9E}"/>
                </a:ext>
              </a:extLst>
            </p:cNvPr>
            <p:cNvSpPr>
              <a:spLocks/>
            </p:cNvSpPr>
            <p:nvPr/>
          </p:nvSpPr>
          <p:spPr bwMode="auto">
            <a:xfrm>
              <a:off x="2123894" y="1289480"/>
              <a:ext cx="716309" cy="1015730"/>
            </a:xfrm>
            <a:custGeom>
              <a:avLst/>
              <a:gdLst/>
              <a:ahLst/>
              <a:cxnLst>
                <a:cxn ang="0">
                  <a:pos x="451" y="640"/>
                </a:cxn>
                <a:cxn ang="0">
                  <a:pos x="0" y="584"/>
                </a:cxn>
                <a:cxn ang="0">
                  <a:pos x="0" y="162"/>
                </a:cxn>
                <a:cxn ang="0">
                  <a:pos x="451" y="0"/>
                </a:cxn>
                <a:cxn ang="0">
                  <a:pos x="451" y="640"/>
                </a:cxn>
              </a:cxnLst>
              <a:rect l="0" t="0" r="r" b="b"/>
              <a:pathLst>
                <a:path w="451" h="640">
                  <a:moveTo>
                    <a:pt x="451" y="640"/>
                  </a:moveTo>
                  <a:lnTo>
                    <a:pt x="0" y="584"/>
                  </a:lnTo>
                  <a:lnTo>
                    <a:pt x="0" y="162"/>
                  </a:lnTo>
                  <a:lnTo>
                    <a:pt x="451" y="0"/>
                  </a:lnTo>
                  <a:lnTo>
                    <a:pt x="451" y="640"/>
                  </a:lnTo>
                  <a:close/>
                </a:path>
              </a:pathLst>
            </a:custGeom>
            <a:solidFill>
              <a:schemeClr val="accent3"/>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38" name="Freeform 28">
              <a:extLst>
                <a:ext uri="{FF2B5EF4-FFF2-40B4-BE49-F238E27FC236}">
                  <a16:creationId xmlns="" xmlns:a16="http://schemas.microsoft.com/office/drawing/2014/main" id="{D9B38182-BE4B-4976-B755-7AC73935D2C7}"/>
                </a:ext>
              </a:extLst>
            </p:cNvPr>
            <p:cNvSpPr>
              <a:spLocks/>
            </p:cNvSpPr>
            <p:nvPr/>
          </p:nvSpPr>
          <p:spPr bwMode="auto">
            <a:xfrm>
              <a:off x="2840203" y="1289480"/>
              <a:ext cx="963649" cy="1015730"/>
            </a:xfrm>
            <a:custGeom>
              <a:avLst/>
              <a:gdLst/>
              <a:ahLst/>
              <a:cxnLst>
                <a:cxn ang="0">
                  <a:pos x="0" y="640"/>
                </a:cxn>
                <a:cxn ang="0">
                  <a:pos x="607" y="584"/>
                </a:cxn>
                <a:cxn ang="0">
                  <a:pos x="607" y="103"/>
                </a:cxn>
                <a:cxn ang="0">
                  <a:pos x="0" y="0"/>
                </a:cxn>
                <a:cxn ang="0">
                  <a:pos x="0" y="640"/>
                </a:cxn>
              </a:cxnLst>
              <a:rect l="0" t="0" r="r" b="b"/>
              <a:pathLst>
                <a:path w="607" h="640">
                  <a:moveTo>
                    <a:pt x="0" y="640"/>
                  </a:moveTo>
                  <a:lnTo>
                    <a:pt x="607" y="584"/>
                  </a:lnTo>
                  <a:lnTo>
                    <a:pt x="607" y="103"/>
                  </a:lnTo>
                  <a:lnTo>
                    <a:pt x="0" y="0"/>
                  </a:lnTo>
                  <a:lnTo>
                    <a:pt x="0" y="640"/>
                  </a:lnTo>
                  <a:close/>
                </a:path>
              </a:pathLst>
            </a:custGeom>
            <a:solidFill>
              <a:schemeClr val="accent3">
                <a:lumMod val="75000"/>
              </a:schemeClr>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39" name="Freeform 31">
              <a:extLst>
                <a:ext uri="{FF2B5EF4-FFF2-40B4-BE49-F238E27FC236}">
                  <a16:creationId xmlns="" xmlns:a16="http://schemas.microsoft.com/office/drawing/2014/main" id="{B1B7633F-DDE3-4DA6-B15D-7F8A0ECAB0A0}"/>
                </a:ext>
              </a:extLst>
            </p:cNvPr>
            <p:cNvSpPr>
              <a:spLocks/>
            </p:cNvSpPr>
            <p:nvPr/>
          </p:nvSpPr>
          <p:spPr bwMode="auto">
            <a:xfrm>
              <a:off x="2501028" y="3266703"/>
              <a:ext cx="738349" cy="1227751"/>
            </a:xfrm>
            <a:custGeom>
              <a:avLst/>
              <a:gdLst/>
              <a:ahLst/>
              <a:cxnLst>
                <a:cxn ang="0">
                  <a:pos x="465" y="0"/>
                </a:cxn>
                <a:cxn ang="0">
                  <a:pos x="0" y="62"/>
                </a:cxn>
                <a:cxn ang="0">
                  <a:pos x="0" y="668"/>
                </a:cxn>
                <a:cxn ang="0">
                  <a:pos x="465" y="773"/>
                </a:cxn>
                <a:cxn ang="0">
                  <a:pos x="465" y="0"/>
                </a:cxn>
              </a:cxnLst>
              <a:rect l="0" t="0" r="r" b="b"/>
              <a:pathLst>
                <a:path w="465" h="773">
                  <a:moveTo>
                    <a:pt x="465" y="0"/>
                  </a:moveTo>
                  <a:lnTo>
                    <a:pt x="0" y="62"/>
                  </a:lnTo>
                  <a:lnTo>
                    <a:pt x="0" y="668"/>
                  </a:lnTo>
                  <a:lnTo>
                    <a:pt x="465" y="773"/>
                  </a:lnTo>
                  <a:lnTo>
                    <a:pt x="465" y="0"/>
                  </a:lnTo>
                  <a:close/>
                </a:path>
              </a:pathLst>
            </a:custGeom>
            <a:solidFill>
              <a:schemeClr val="accent6"/>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40" name="Rectangle 33">
              <a:extLst>
                <a:ext uri="{FF2B5EF4-FFF2-40B4-BE49-F238E27FC236}">
                  <a16:creationId xmlns="" xmlns:a16="http://schemas.microsoft.com/office/drawing/2014/main" id="{428CC926-AAA8-41E7-AE45-F52B7CE665A0}"/>
                </a:ext>
              </a:extLst>
            </p:cNvPr>
            <p:cNvSpPr>
              <a:spLocks noChangeArrowheads="1"/>
            </p:cNvSpPr>
            <p:nvPr/>
          </p:nvSpPr>
          <p:spPr bwMode="auto">
            <a:xfrm>
              <a:off x="3479371" y="3695676"/>
              <a:ext cx="2449" cy="601549"/>
            </a:xfrm>
            <a:prstGeom prst="rect">
              <a:avLst/>
            </a:prstGeom>
            <a:solidFill>
              <a:srgbClr val="BCC447"/>
            </a:solidFill>
            <a:ln w="9525">
              <a:solidFill>
                <a:schemeClr val="bg1"/>
              </a:solidFill>
              <a:miter lim="800000"/>
              <a:headEnd/>
              <a:tailEnd/>
            </a:ln>
          </p:spPr>
          <p:txBody>
            <a:bodyPr/>
            <a:lstStyle/>
            <a:p>
              <a:pPr eaLnBrk="1" fontAlgn="auto" hangingPunct="1">
                <a:spcBef>
                  <a:spcPts val="0"/>
                </a:spcBef>
                <a:spcAft>
                  <a:spcPts val="0"/>
                </a:spcAft>
                <a:defRPr/>
              </a:pPr>
              <a:endParaRPr lang="en-US" sz="1351" dirty="0">
                <a:latin typeface="+mn-lt"/>
              </a:endParaRPr>
            </a:p>
          </p:txBody>
        </p:sp>
        <p:sp>
          <p:nvSpPr>
            <p:cNvPr id="41" name="Rectangle 34">
              <a:extLst>
                <a:ext uri="{FF2B5EF4-FFF2-40B4-BE49-F238E27FC236}">
                  <a16:creationId xmlns="" xmlns:a16="http://schemas.microsoft.com/office/drawing/2014/main" id="{BCBA003B-9F15-4440-B4FA-48C6898BCADB}"/>
                </a:ext>
              </a:extLst>
            </p:cNvPr>
            <p:cNvSpPr>
              <a:spLocks noChangeArrowheads="1"/>
            </p:cNvSpPr>
            <p:nvPr/>
          </p:nvSpPr>
          <p:spPr bwMode="auto">
            <a:xfrm>
              <a:off x="3479371" y="3695676"/>
              <a:ext cx="2449" cy="601549"/>
            </a:xfrm>
            <a:prstGeom prst="rect">
              <a:avLst/>
            </a:prstGeom>
            <a:noFill/>
            <a:ln w="9525">
              <a:solidFill>
                <a:schemeClr val="bg1"/>
              </a:solidFill>
              <a:miter lim="800000"/>
              <a:headEnd/>
              <a:tailEnd/>
            </a:ln>
          </p:spPr>
          <p:txBody>
            <a:bodyPr/>
            <a:lstStyle/>
            <a:p>
              <a:pPr eaLnBrk="1" fontAlgn="auto" hangingPunct="1">
                <a:spcBef>
                  <a:spcPts val="0"/>
                </a:spcBef>
                <a:spcAft>
                  <a:spcPts val="0"/>
                </a:spcAft>
                <a:defRPr/>
              </a:pPr>
              <a:endParaRPr lang="en-US" sz="1351" dirty="0">
                <a:latin typeface="+mn-lt"/>
              </a:endParaRPr>
            </a:p>
          </p:txBody>
        </p:sp>
        <p:sp>
          <p:nvSpPr>
            <p:cNvPr id="42" name="Freeform 32">
              <a:extLst>
                <a:ext uri="{FF2B5EF4-FFF2-40B4-BE49-F238E27FC236}">
                  <a16:creationId xmlns="" xmlns:a16="http://schemas.microsoft.com/office/drawing/2014/main" id="{D19B4D66-91C6-40C6-9B03-74043D9E6A97}"/>
                </a:ext>
              </a:extLst>
            </p:cNvPr>
            <p:cNvSpPr>
              <a:spLocks/>
            </p:cNvSpPr>
            <p:nvPr/>
          </p:nvSpPr>
          <p:spPr bwMode="auto">
            <a:xfrm>
              <a:off x="3184276" y="4419261"/>
              <a:ext cx="143262" cy="114639"/>
            </a:xfrm>
            <a:custGeom>
              <a:avLst/>
              <a:gdLst/>
              <a:ahLst/>
              <a:cxnLst>
                <a:cxn ang="0">
                  <a:pos x="90" y="0"/>
                </a:cxn>
                <a:cxn ang="0">
                  <a:pos x="86" y="0"/>
                </a:cxn>
                <a:cxn ang="0">
                  <a:pos x="0" y="66"/>
                </a:cxn>
                <a:cxn ang="0">
                  <a:pos x="0" y="72"/>
                </a:cxn>
                <a:cxn ang="0">
                  <a:pos x="90" y="0"/>
                </a:cxn>
              </a:cxnLst>
              <a:rect l="0" t="0" r="r" b="b"/>
              <a:pathLst>
                <a:path w="90" h="72">
                  <a:moveTo>
                    <a:pt x="90" y="0"/>
                  </a:moveTo>
                  <a:lnTo>
                    <a:pt x="86" y="0"/>
                  </a:lnTo>
                  <a:lnTo>
                    <a:pt x="0" y="66"/>
                  </a:lnTo>
                  <a:lnTo>
                    <a:pt x="0" y="72"/>
                  </a:lnTo>
                  <a:lnTo>
                    <a:pt x="90"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43" name="Freeform 33">
              <a:extLst>
                <a:ext uri="{FF2B5EF4-FFF2-40B4-BE49-F238E27FC236}">
                  <a16:creationId xmlns="" xmlns:a16="http://schemas.microsoft.com/office/drawing/2014/main" id="{987D222D-84BB-4A12-83C1-93A70C8E3769}"/>
                </a:ext>
              </a:extLst>
            </p:cNvPr>
            <p:cNvSpPr>
              <a:spLocks/>
            </p:cNvSpPr>
            <p:nvPr/>
          </p:nvSpPr>
          <p:spPr bwMode="auto">
            <a:xfrm>
              <a:off x="3321415" y="4297225"/>
              <a:ext cx="156731" cy="122036"/>
            </a:xfrm>
            <a:custGeom>
              <a:avLst/>
              <a:gdLst/>
              <a:ahLst/>
              <a:cxnLst>
                <a:cxn ang="0">
                  <a:pos x="99" y="0"/>
                </a:cxn>
                <a:cxn ang="0">
                  <a:pos x="0" y="77"/>
                </a:cxn>
                <a:cxn ang="0">
                  <a:pos x="4" y="77"/>
                </a:cxn>
                <a:cxn ang="0">
                  <a:pos x="99" y="0"/>
                </a:cxn>
              </a:cxnLst>
              <a:rect l="0" t="0" r="r" b="b"/>
              <a:pathLst>
                <a:path w="99" h="77">
                  <a:moveTo>
                    <a:pt x="99" y="0"/>
                  </a:moveTo>
                  <a:lnTo>
                    <a:pt x="0" y="77"/>
                  </a:lnTo>
                  <a:lnTo>
                    <a:pt x="4" y="77"/>
                  </a:lnTo>
                  <a:lnTo>
                    <a:pt x="99" y="0"/>
                  </a:lnTo>
                  <a:close/>
                </a:path>
              </a:pathLst>
            </a:custGeom>
            <a:solidFill>
              <a:srgbClr val="BCC447"/>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44" name="Freeform 34">
              <a:extLst>
                <a:ext uri="{FF2B5EF4-FFF2-40B4-BE49-F238E27FC236}">
                  <a16:creationId xmlns="" xmlns:a16="http://schemas.microsoft.com/office/drawing/2014/main" id="{F99EBCAB-EA09-4FCF-B19C-5A0F5F429DD0}"/>
                </a:ext>
              </a:extLst>
            </p:cNvPr>
            <p:cNvSpPr>
              <a:spLocks/>
            </p:cNvSpPr>
            <p:nvPr/>
          </p:nvSpPr>
          <p:spPr bwMode="auto">
            <a:xfrm>
              <a:off x="3321415" y="4297225"/>
              <a:ext cx="156731" cy="122036"/>
            </a:xfrm>
            <a:custGeom>
              <a:avLst/>
              <a:gdLst/>
              <a:ahLst/>
              <a:cxnLst>
                <a:cxn ang="0">
                  <a:pos x="99" y="0"/>
                </a:cxn>
                <a:cxn ang="0">
                  <a:pos x="0" y="77"/>
                </a:cxn>
                <a:cxn ang="0">
                  <a:pos x="4" y="77"/>
                </a:cxn>
                <a:cxn ang="0">
                  <a:pos x="99" y="0"/>
                </a:cxn>
              </a:cxnLst>
              <a:rect l="0" t="0" r="r" b="b"/>
              <a:pathLst>
                <a:path w="99" h="77">
                  <a:moveTo>
                    <a:pt x="99" y="0"/>
                  </a:moveTo>
                  <a:lnTo>
                    <a:pt x="0" y="77"/>
                  </a:lnTo>
                  <a:lnTo>
                    <a:pt x="4" y="77"/>
                  </a:lnTo>
                  <a:lnTo>
                    <a:pt x="99"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45" name="Freeform 35">
              <a:extLst>
                <a:ext uri="{FF2B5EF4-FFF2-40B4-BE49-F238E27FC236}">
                  <a16:creationId xmlns="" xmlns:a16="http://schemas.microsoft.com/office/drawing/2014/main" id="{3563598B-30B0-49FD-94D1-4C54E53BDEB9}"/>
                </a:ext>
              </a:extLst>
            </p:cNvPr>
            <p:cNvSpPr>
              <a:spLocks/>
            </p:cNvSpPr>
            <p:nvPr/>
          </p:nvSpPr>
          <p:spPr bwMode="auto">
            <a:xfrm>
              <a:off x="3208765" y="3671022"/>
              <a:ext cx="318359" cy="829596"/>
            </a:xfrm>
            <a:custGeom>
              <a:avLst/>
              <a:gdLst/>
              <a:ahLst/>
              <a:cxnLst>
                <a:cxn ang="0">
                  <a:pos x="186" y="0"/>
                </a:cxn>
                <a:cxn ang="0">
                  <a:pos x="0" y="66"/>
                </a:cxn>
                <a:cxn ang="0">
                  <a:pos x="0" y="522"/>
                </a:cxn>
                <a:cxn ang="0">
                  <a:pos x="86" y="456"/>
                </a:cxn>
                <a:cxn ang="0">
                  <a:pos x="185" y="379"/>
                </a:cxn>
                <a:cxn ang="0">
                  <a:pos x="186" y="379"/>
                </a:cxn>
                <a:cxn ang="0">
                  <a:pos x="186" y="0"/>
                </a:cxn>
              </a:cxnLst>
              <a:rect l="0" t="0" r="r" b="b"/>
              <a:pathLst>
                <a:path w="186" h="522">
                  <a:moveTo>
                    <a:pt x="186" y="0"/>
                  </a:moveTo>
                  <a:lnTo>
                    <a:pt x="0" y="66"/>
                  </a:lnTo>
                  <a:lnTo>
                    <a:pt x="0" y="522"/>
                  </a:lnTo>
                  <a:lnTo>
                    <a:pt x="86" y="456"/>
                  </a:lnTo>
                  <a:lnTo>
                    <a:pt x="185" y="379"/>
                  </a:lnTo>
                  <a:lnTo>
                    <a:pt x="186" y="379"/>
                  </a:lnTo>
                  <a:lnTo>
                    <a:pt x="186" y="0"/>
                  </a:lnTo>
                  <a:close/>
                </a:path>
              </a:pathLst>
            </a:custGeom>
            <a:solidFill>
              <a:schemeClr val="accent6">
                <a:lumMod val="75000"/>
              </a:schemeClr>
            </a:solidFill>
            <a:ln w="9525">
              <a:no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46" name="Freeform 36">
              <a:extLst>
                <a:ext uri="{FF2B5EF4-FFF2-40B4-BE49-F238E27FC236}">
                  <a16:creationId xmlns="" xmlns:a16="http://schemas.microsoft.com/office/drawing/2014/main" id="{ED2220BB-32C8-42CA-9BBC-8431C2F473AB}"/>
                </a:ext>
              </a:extLst>
            </p:cNvPr>
            <p:cNvSpPr>
              <a:spLocks/>
            </p:cNvSpPr>
            <p:nvPr/>
          </p:nvSpPr>
          <p:spPr bwMode="auto">
            <a:xfrm>
              <a:off x="3184276" y="3695676"/>
              <a:ext cx="330602" cy="828362"/>
            </a:xfrm>
            <a:custGeom>
              <a:avLst/>
              <a:gdLst/>
              <a:ahLst/>
              <a:cxnLst>
                <a:cxn ang="0">
                  <a:pos x="186" y="0"/>
                </a:cxn>
                <a:cxn ang="0">
                  <a:pos x="0" y="66"/>
                </a:cxn>
                <a:cxn ang="0">
                  <a:pos x="0" y="522"/>
                </a:cxn>
                <a:cxn ang="0">
                  <a:pos x="86" y="456"/>
                </a:cxn>
                <a:cxn ang="0">
                  <a:pos x="185" y="379"/>
                </a:cxn>
                <a:cxn ang="0">
                  <a:pos x="186" y="379"/>
                </a:cxn>
                <a:cxn ang="0">
                  <a:pos x="186" y="0"/>
                </a:cxn>
              </a:cxnLst>
              <a:rect l="0" t="0" r="r" b="b"/>
              <a:pathLst>
                <a:path w="186" h="522">
                  <a:moveTo>
                    <a:pt x="186" y="0"/>
                  </a:moveTo>
                  <a:lnTo>
                    <a:pt x="0" y="66"/>
                  </a:lnTo>
                  <a:lnTo>
                    <a:pt x="0" y="522"/>
                  </a:lnTo>
                  <a:lnTo>
                    <a:pt x="86" y="456"/>
                  </a:lnTo>
                  <a:lnTo>
                    <a:pt x="185" y="379"/>
                  </a:lnTo>
                  <a:lnTo>
                    <a:pt x="186" y="379"/>
                  </a:lnTo>
                  <a:lnTo>
                    <a:pt x="186"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47" name="Freeform 37">
              <a:extLst>
                <a:ext uri="{FF2B5EF4-FFF2-40B4-BE49-F238E27FC236}">
                  <a16:creationId xmlns="" xmlns:a16="http://schemas.microsoft.com/office/drawing/2014/main" id="{C3BB7A71-2D8D-46E7-8D0D-177882BE99A0}"/>
                </a:ext>
              </a:extLst>
            </p:cNvPr>
            <p:cNvSpPr>
              <a:spLocks/>
            </p:cNvSpPr>
            <p:nvPr/>
          </p:nvSpPr>
          <p:spPr bwMode="auto">
            <a:xfrm>
              <a:off x="3085095" y="2819239"/>
              <a:ext cx="718757" cy="1015730"/>
            </a:xfrm>
            <a:custGeom>
              <a:avLst/>
              <a:gdLst/>
              <a:ahLst/>
              <a:cxnLst>
                <a:cxn ang="0">
                  <a:pos x="0" y="0"/>
                </a:cxn>
                <a:cxn ang="0">
                  <a:pos x="453" y="56"/>
                </a:cxn>
                <a:cxn ang="0">
                  <a:pos x="453" y="478"/>
                </a:cxn>
                <a:cxn ang="0">
                  <a:pos x="0" y="640"/>
                </a:cxn>
                <a:cxn ang="0">
                  <a:pos x="0" y="0"/>
                </a:cxn>
              </a:cxnLst>
              <a:rect l="0" t="0" r="r" b="b"/>
              <a:pathLst>
                <a:path w="453" h="640">
                  <a:moveTo>
                    <a:pt x="0" y="0"/>
                  </a:moveTo>
                  <a:lnTo>
                    <a:pt x="453" y="56"/>
                  </a:lnTo>
                  <a:lnTo>
                    <a:pt x="453" y="478"/>
                  </a:lnTo>
                  <a:lnTo>
                    <a:pt x="0" y="640"/>
                  </a:lnTo>
                  <a:lnTo>
                    <a:pt x="0" y="0"/>
                  </a:lnTo>
                  <a:close/>
                </a:path>
              </a:pathLst>
            </a:custGeom>
            <a:solidFill>
              <a:srgbClr val="B7B96E"/>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48" name="Freeform 38">
              <a:extLst>
                <a:ext uri="{FF2B5EF4-FFF2-40B4-BE49-F238E27FC236}">
                  <a16:creationId xmlns="" xmlns:a16="http://schemas.microsoft.com/office/drawing/2014/main" id="{394AF3ED-BB6A-4C2C-899E-F1843F805F24}"/>
                </a:ext>
              </a:extLst>
            </p:cNvPr>
            <p:cNvSpPr>
              <a:spLocks/>
            </p:cNvSpPr>
            <p:nvPr/>
          </p:nvSpPr>
          <p:spPr bwMode="auto">
            <a:xfrm>
              <a:off x="3085095" y="2819239"/>
              <a:ext cx="718757" cy="1015730"/>
            </a:xfrm>
            <a:custGeom>
              <a:avLst/>
              <a:gdLst/>
              <a:ahLst/>
              <a:cxnLst>
                <a:cxn ang="0">
                  <a:pos x="0" y="0"/>
                </a:cxn>
                <a:cxn ang="0">
                  <a:pos x="453" y="56"/>
                </a:cxn>
                <a:cxn ang="0">
                  <a:pos x="453" y="478"/>
                </a:cxn>
                <a:cxn ang="0">
                  <a:pos x="0" y="640"/>
                </a:cxn>
                <a:cxn ang="0">
                  <a:pos x="0" y="0"/>
                </a:cxn>
              </a:cxnLst>
              <a:rect l="0" t="0" r="r" b="b"/>
              <a:pathLst>
                <a:path w="453" h="640">
                  <a:moveTo>
                    <a:pt x="0" y="0"/>
                  </a:moveTo>
                  <a:lnTo>
                    <a:pt x="453" y="56"/>
                  </a:lnTo>
                  <a:lnTo>
                    <a:pt x="453" y="478"/>
                  </a:lnTo>
                  <a:lnTo>
                    <a:pt x="0" y="640"/>
                  </a:lnTo>
                  <a:lnTo>
                    <a:pt x="0"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49" name="Freeform 39">
              <a:extLst>
                <a:ext uri="{FF2B5EF4-FFF2-40B4-BE49-F238E27FC236}">
                  <a16:creationId xmlns="" xmlns:a16="http://schemas.microsoft.com/office/drawing/2014/main" id="{45FBF457-C967-480D-B250-FFCB72BF2672}"/>
                </a:ext>
              </a:extLst>
            </p:cNvPr>
            <p:cNvSpPr>
              <a:spLocks/>
            </p:cNvSpPr>
            <p:nvPr/>
          </p:nvSpPr>
          <p:spPr bwMode="auto">
            <a:xfrm>
              <a:off x="2123894" y="2819239"/>
              <a:ext cx="961201" cy="1015730"/>
            </a:xfrm>
            <a:custGeom>
              <a:avLst/>
              <a:gdLst/>
              <a:ahLst/>
              <a:cxnLst>
                <a:cxn ang="0">
                  <a:pos x="605" y="0"/>
                </a:cxn>
                <a:cxn ang="0">
                  <a:pos x="0" y="56"/>
                </a:cxn>
                <a:cxn ang="0">
                  <a:pos x="0" y="537"/>
                </a:cxn>
                <a:cxn ang="0">
                  <a:pos x="605" y="640"/>
                </a:cxn>
                <a:cxn ang="0">
                  <a:pos x="605" y="0"/>
                </a:cxn>
              </a:cxnLst>
              <a:rect l="0" t="0" r="r" b="b"/>
              <a:pathLst>
                <a:path w="605" h="640">
                  <a:moveTo>
                    <a:pt x="605" y="0"/>
                  </a:moveTo>
                  <a:lnTo>
                    <a:pt x="0" y="56"/>
                  </a:lnTo>
                  <a:lnTo>
                    <a:pt x="0" y="537"/>
                  </a:lnTo>
                  <a:lnTo>
                    <a:pt x="605" y="640"/>
                  </a:lnTo>
                  <a:lnTo>
                    <a:pt x="605" y="0"/>
                  </a:lnTo>
                  <a:close/>
                </a:path>
              </a:pathLst>
            </a:custGeom>
            <a:solidFill>
              <a:schemeClr val="accent5"/>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50" name="Freeform 40">
              <a:extLst>
                <a:ext uri="{FF2B5EF4-FFF2-40B4-BE49-F238E27FC236}">
                  <a16:creationId xmlns="" xmlns:a16="http://schemas.microsoft.com/office/drawing/2014/main" id="{6A4AE8CA-7D3D-4A68-86B9-40FC1CC9E6E2}"/>
                </a:ext>
              </a:extLst>
            </p:cNvPr>
            <p:cNvSpPr>
              <a:spLocks/>
            </p:cNvSpPr>
            <p:nvPr/>
          </p:nvSpPr>
          <p:spPr bwMode="auto">
            <a:xfrm>
              <a:off x="3085095" y="2819239"/>
              <a:ext cx="718757" cy="1015730"/>
            </a:xfrm>
            <a:custGeom>
              <a:avLst/>
              <a:gdLst/>
              <a:ahLst/>
              <a:cxnLst>
                <a:cxn ang="0">
                  <a:pos x="0" y="0"/>
                </a:cxn>
                <a:cxn ang="0">
                  <a:pos x="0" y="640"/>
                </a:cxn>
                <a:cxn ang="0">
                  <a:pos x="453" y="478"/>
                </a:cxn>
                <a:cxn ang="0">
                  <a:pos x="453" y="73"/>
                </a:cxn>
                <a:cxn ang="0">
                  <a:pos x="453" y="73"/>
                </a:cxn>
                <a:cxn ang="0">
                  <a:pos x="453" y="56"/>
                </a:cxn>
                <a:cxn ang="0">
                  <a:pos x="425" y="53"/>
                </a:cxn>
                <a:cxn ang="0">
                  <a:pos x="0" y="0"/>
                </a:cxn>
              </a:cxnLst>
              <a:rect l="0" t="0" r="r" b="b"/>
              <a:pathLst>
                <a:path w="453" h="640">
                  <a:moveTo>
                    <a:pt x="0" y="0"/>
                  </a:moveTo>
                  <a:lnTo>
                    <a:pt x="0" y="640"/>
                  </a:lnTo>
                  <a:lnTo>
                    <a:pt x="453" y="478"/>
                  </a:lnTo>
                  <a:lnTo>
                    <a:pt x="453" y="73"/>
                  </a:lnTo>
                  <a:lnTo>
                    <a:pt x="453" y="73"/>
                  </a:lnTo>
                  <a:lnTo>
                    <a:pt x="453" y="56"/>
                  </a:lnTo>
                  <a:lnTo>
                    <a:pt x="425" y="53"/>
                  </a:lnTo>
                  <a:lnTo>
                    <a:pt x="0" y="0"/>
                  </a:lnTo>
                  <a:close/>
                </a:path>
              </a:pathLst>
            </a:custGeom>
            <a:solidFill>
              <a:schemeClr val="accent5">
                <a:lumMod val="75000"/>
              </a:schemeClr>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51" name="Freeform 41">
              <a:extLst>
                <a:ext uri="{FF2B5EF4-FFF2-40B4-BE49-F238E27FC236}">
                  <a16:creationId xmlns="" xmlns:a16="http://schemas.microsoft.com/office/drawing/2014/main" id="{D416AD44-5715-4F24-A257-EF0033A4E366}"/>
                </a:ext>
              </a:extLst>
            </p:cNvPr>
            <p:cNvSpPr>
              <a:spLocks/>
            </p:cNvSpPr>
            <p:nvPr/>
          </p:nvSpPr>
          <p:spPr bwMode="auto">
            <a:xfrm>
              <a:off x="3085095" y="2819239"/>
              <a:ext cx="718757" cy="1015730"/>
            </a:xfrm>
            <a:custGeom>
              <a:avLst/>
              <a:gdLst/>
              <a:ahLst/>
              <a:cxnLst>
                <a:cxn ang="0">
                  <a:pos x="0" y="0"/>
                </a:cxn>
                <a:cxn ang="0">
                  <a:pos x="0" y="640"/>
                </a:cxn>
                <a:cxn ang="0">
                  <a:pos x="453" y="478"/>
                </a:cxn>
                <a:cxn ang="0">
                  <a:pos x="453" y="73"/>
                </a:cxn>
                <a:cxn ang="0">
                  <a:pos x="453" y="73"/>
                </a:cxn>
                <a:cxn ang="0">
                  <a:pos x="453" y="56"/>
                </a:cxn>
                <a:cxn ang="0">
                  <a:pos x="425" y="53"/>
                </a:cxn>
                <a:cxn ang="0">
                  <a:pos x="0" y="0"/>
                </a:cxn>
              </a:cxnLst>
              <a:rect l="0" t="0" r="r" b="b"/>
              <a:pathLst>
                <a:path w="453" h="640">
                  <a:moveTo>
                    <a:pt x="0" y="0"/>
                  </a:moveTo>
                  <a:lnTo>
                    <a:pt x="0" y="640"/>
                  </a:lnTo>
                  <a:lnTo>
                    <a:pt x="453" y="478"/>
                  </a:lnTo>
                  <a:lnTo>
                    <a:pt x="453" y="73"/>
                  </a:lnTo>
                  <a:lnTo>
                    <a:pt x="453" y="73"/>
                  </a:lnTo>
                  <a:lnTo>
                    <a:pt x="453" y="56"/>
                  </a:lnTo>
                  <a:lnTo>
                    <a:pt x="425" y="53"/>
                  </a:lnTo>
                  <a:lnTo>
                    <a:pt x="0" y="0"/>
                  </a:lnTo>
                </a:path>
              </a:pathLst>
            </a:custGeom>
            <a:no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52" name="Freeform 42">
              <a:extLst>
                <a:ext uri="{FF2B5EF4-FFF2-40B4-BE49-F238E27FC236}">
                  <a16:creationId xmlns="" xmlns:a16="http://schemas.microsoft.com/office/drawing/2014/main" id="{2A67EE61-7B42-4CFB-9B38-D69D4A5B23E0}"/>
                </a:ext>
              </a:extLst>
            </p:cNvPr>
            <p:cNvSpPr>
              <a:spLocks/>
            </p:cNvSpPr>
            <p:nvPr/>
          </p:nvSpPr>
          <p:spPr bwMode="auto">
            <a:xfrm>
              <a:off x="1828800" y="2089492"/>
              <a:ext cx="1119155" cy="943002"/>
            </a:xfrm>
            <a:custGeom>
              <a:avLst/>
              <a:gdLst/>
              <a:ahLst/>
              <a:cxnLst>
                <a:cxn ang="0">
                  <a:pos x="705" y="594"/>
                </a:cxn>
                <a:cxn ang="0">
                  <a:pos x="0" y="531"/>
                </a:cxn>
                <a:cxn ang="0">
                  <a:pos x="0" y="63"/>
                </a:cxn>
                <a:cxn ang="0">
                  <a:pos x="705" y="0"/>
                </a:cxn>
                <a:cxn ang="0">
                  <a:pos x="705" y="594"/>
                </a:cxn>
              </a:cxnLst>
              <a:rect l="0" t="0" r="r" b="b"/>
              <a:pathLst>
                <a:path w="705" h="594">
                  <a:moveTo>
                    <a:pt x="705" y="594"/>
                  </a:moveTo>
                  <a:lnTo>
                    <a:pt x="0" y="531"/>
                  </a:lnTo>
                  <a:lnTo>
                    <a:pt x="0" y="63"/>
                  </a:lnTo>
                  <a:lnTo>
                    <a:pt x="705" y="0"/>
                  </a:lnTo>
                  <a:lnTo>
                    <a:pt x="705" y="594"/>
                  </a:lnTo>
                  <a:close/>
                </a:path>
              </a:pathLst>
            </a:custGeom>
            <a:solidFill>
              <a:schemeClr val="accent4"/>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sp>
          <p:nvSpPr>
            <p:cNvPr id="53" name="Freeform 43">
              <a:extLst>
                <a:ext uri="{FF2B5EF4-FFF2-40B4-BE49-F238E27FC236}">
                  <a16:creationId xmlns="" xmlns:a16="http://schemas.microsoft.com/office/drawing/2014/main" id="{2EEDD697-7F26-4780-8C86-11575612B45B}"/>
                </a:ext>
              </a:extLst>
            </p:cNvPr>
            <p:cNvSpPr>
              <a:spLocks/>
            </p:cNvSpPr>
            <p:nvPr/>
          </p:nvSpPr>
          <p:spPr bwMode="auto">
            <a:xfrm>
              <a:off x="2947955" y="2089492"/>
              <a:ext cx="1147318" cy="943002"/>
            </a:xfrm>
            <a:custGeom>
              <a:avLst/>
              <a:gdLst/>
              <a:ahLst/>
              <a:cxnLst>
                <a:cxn ang="0">
                  <a:pos x="0" y="594"/>
                </a:cxn>
                <a:cxn ang="0">
                  <a:pos x="723" y="531"/>
                </a:cxn>
                <a:cxn ang="0">
                  <a:pos x="723" y="63"/>
                </a:cxn>
                <a:cxn ang="0">
                  <a:pos x="0" y="0"/>
                </a:cxn>
                <a:cxn ang="0">
                  <a:pos x="0" y="594"/>
                </a:cxn>
              </a:cxnLst>
              <a:rect l="0" t="0" r="r" b="b"/>
              <a:pathLst>
                <a:path w="723" h="594">
                  <a:moveTo>
                    <a:pt x="0" y="594"/>
                  </a:moveTo>
                  <a:lnTo>
                    <a:pt x="723" y="531"/>
                  </a:lnTo>
                  <a:lnTo>
                    <a:pt x="723" y="63"/>
                  </a:lnTo>
                  <a:lnTo>
                    <a:pt x="0" y="0"/>
                  </a:lnTo>
                  <a:lnTo>
                    <a:pt x="0" y="594"/>
                  </a:lnTo>
                  <a:close/>
                </a:path>
              </a:pathLst>
            </a:custGeom>
            <a:solidFill>
              <a:schemeClr val="accent4">
                <a:lumMod val="75000"/>
              </a:schemeClr>
            </a:solidFill>
            <a:ln w="9525">
              <a:solidFill>
                <a:schemeClr val="bg1"/>
              </a:solidFill>
              <a:round/>
              <a:headEnd/>
              <a:tailEnd/>
            </a:ln>
          </p:spPr>
          <p:txBody>
            <a:bodyPr/>
            <a:lstStyle/>
            <a:p>
              <a:pPr eaLnBrk="1" fontAlgn="auto" hangingPunct="1">
                <a:spcBef>
                  <a:spcPts val="0"/>
                </a:spcBef>
                <a:spcAft>
                  <a:spcPts val="0"/>
                </a:spcAft>
                <a:defRPr/>
              </a:pPr>
              <a:endParaRPr lang="en-US" sz="1351" dirty="0">
                <a:latin typeface="+mn-lt"/>
              </a:endParaRPr>
            </a:p>
          </p:txBody>
        </p:sp>
      </p:grpSp>
    </p:spTree>
    <p:extLst>
      <p:ext uri="{BB962C8B-B14F-4D97-AF65-F5344CB8AC3E}">
        <p14:creationId xmlns:p14="http://schemas.microsoft.com/office/powerpoint/2010/main" val="1109087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7C488BA-BC1E-4530-8D03-BFD4D39847FE}"/>
              </a:ext>
            </a:extLst>
          </p:cNvPr>
          <p:cNvSpPr/>
          <p:nvPr/>
        </p:nvSpPr>
        <p:spPr>
          <a:xfrm>
            <a:off x="3156439" y="2409955"/>
            <a:ext cx="8686800" cy="2233945"/>
          </a:xfrm>
          <a:prstGeom prst="rect">
            <a:avLst/>
          </a:prstGeom>
        </p:spPr>
        <p:txBody>
          <a:bodyPr wrap="square">
            <a:spAutoFit/>
          </a:bodyPr>
          <a:lstStyle/>
          <a:p>
            <a:pPr marL="877311" lvl="1" indent="-267881">
              <a:spcBef>
                <a:spcPts val="2250"/>
              </a:spcBef>
              <a:buSzPct val="120000"/>
              <a:buFontTx/>
              <a:buChar char="•"/>
              <a:defRPr/>
            </a:pPr>
            <a:r>
              <a:rPr lang="en-US" altLang="en-US" sz="2000" dirty="0" smtClean="0">
                <a:solidFill>
                  <a:srgbClr val="FFFFFF"/>
                </a:solidFill>
              </a:rPr>
              <a:t>A Program </a:t>
            </a:r>
            <a:r>
              <a:rPr lang="en-US" altLang="en-US" sz="2000" dirty="0">
                <a:solidFill>
                  <a:srgbClr val="FFFFFF"/>
                </a:solidFill>
              </a:rPr>
              <a:t>Manager with an extensive track record </a:t>
            </a:r>
            <a:r>
              <a:rPr lang="en-US" altLang="en-US" sz="2000" dirty="0" smtClean="0">
                <a:solidFill>
                  <a:srgbClr val="FFFFFF"/>
                </a:solidFill>
              </a:rPr>
              <a:t>directing </a:t>
            </a:r>
            <a:r>
              <a:rPr lang="en-US" altLang="en-US" sz="2000" dirty="0">
                <a:solidFill>
                  <a:srgbClr val="FFFFFF"/>
                </a:solidFill>
              </a:rPr>
              <a:t>Global Transformation Programs focused on </a:t>
            </a:r>
            <a:r>
              <a:rPr lang="en-US" altLang="en-US" sz="2000" dirty="0" smtClean="0">
                <a:solidFill>
                  <a:srgbClr val="FFFFFF"/>
                </a:solidFill>
              </a:rPr>
              <a:t>Manufacturing, Systems and </a:t>
            </a:r>
            <a:r>
              <a:rPr lang="en-US" altLang="en-US" sz="2000" dirty="0">
                <a:solidFill>
                  <a:srgbClr val="FFFFFF"/>
                </a:solidFill>
              </a:rPr>
              <a:t>Process Integration, Business Architecture redesign for resiliency, Business Continuity </a:t>
            </a:r>
            <a:r>
              <a:rPr lang="en-US" altLang="en-US" sz="2000" dirty="0" smtClean="0">
                <a:solidFill>
                  <a:srgbClr val="FFFFFF"/>
                </a:solidFill>
              </a:rPr>
              <a:t>Planning, Risk Assessment, Mitigation Testing and Training</a:t>
            </a:r>
            <a:endParaRPr lang="en-US" altLang="en-US" sz="2000" dirty="0">
              <a:solidFill>
                <a:srgbClr val="FFFFFF"/>
              </a:solidFill>
            </a:endParaRPr>
          </a:p>
          <a:p>
            <a:pPr marL="877311" lvl="1" indent="-267881">
              <a:spcBef>
                <a:spcPts val="2250"/>
              </a:spcBef>
              <a:buSzPct val="120000"/>
              <a:buFontTx/>
              <a:buChar char="•"/>
              <a:defRPr/>
            </a:pPr>
            <a:r>
              <a:rPr lang="en-US" altLang="en-US" sz="2000" dirty="0">
                <a:solidFill>
                  <a:srgbClr val="FFFFFF"/>
                </a:solidFill>
              </a:rPr>
              <a:t>9</a:t>
            </a:r>
            <a:r>
              <a:rPr lang="en-US" altLang="en-US" sz="2000" dirty="0" smtClean="0">
                <a:solidFill>
                  <a:srgbClr val="FFFFFF"/>
                </a:solidFill>
              </a:rPr>
              <a:t> </a:t>
            </a:r>
            <a:r>
              <a:rPr lang="en-US" altLang="en-US" sz="2000" dirty="0">
                <a:solidFill>
                  <a:srgbClr val="FFFFFF"/>
                </a:solidFill>
              </a:rPr>
              <a:t>Years </a:t>
            </a:r>
            <a:r>
              <a:rPr lang="en-US" altLang="en-US" sz="2000" dirty="0" smtClean="0">
                <a:solidFill>
                  <a:srgbClr val="FFFFFF"/>
                </a:solidFill>
              </a:rPr>
              <a:t>of working as a Crisis Coach and Crisis Response Manager</a:t>
            </a:r>
            <a:endParaRPr lang="en-US" altLang="en-US" sz="2000" dirty="0">
              <a:solidFill>
                <a:srgbClr val="FFFFFF"/>
              </a:solidFill>
            </a:endParaRPr>
          </a:p>
        </p:txBody>
      </p:sp>
      <p:sp>
        <p:nvSpPr>
          <p:cNvPr id="4" name="Title 1">
            <a:extLst>
              <a:ext uri="{FF2B5EF4-FFF2-40B4-BE49-F238E27FC236}">
                <a16:creationId xmlns="" xmlns:a16="http://schemas.microsoft.com/office/drawing/2014/main" id="{7F46657C-F8E7-4203-BD38-F9D7B458D98A}"/>
              </a:ext>
            </a:extLst>
          </p:cNvPr>
          <p:cNvSpPr txBox="1">
            <a:spLocks/>
          </p:cNvSpPr>
          <p:nvPr/>
        </p:nvSpPr>
        <p:spPr>
          <a:xfrm>
            <a:off x="838200" y="365125"/>
            <a:ext cx="8525608" cy="1325563"/>
          </a:xfrm>
          <a:prstGeom prst="rect">
            <a:avLst/>
          </a:prstGeom>
        </p:spPr>
        <p:txBody>
          <a:bodyPr>
            <a:noAutofit/>
          </a:bodyPr>
          <a:lstStyle>
            <a:lvl1pPr marL="0" indent="0" algn="l" rtl="0" fontAlgn="base">
              <a:lnSpc>
                <a:spcPct val="90000"/>
              </a:lnSpc>
              <a:spcBef>
                <a:spcPct val="0"/>
              </a:spcBef>
              <a:spcAft>
                <a:spcPct val="0"/>
              </a:spcAft>
              <a:buFont typeface="Arial" panose="020B0604020202020204" pitchFamily="34" charset="0"/>
              <a:buNone/>
              <a:defRPr sz="3600" kern="1200">
                <a:solidFill>
                  <a:schemeClr val="tx2"/>
                </a:solidFill>
                <a:latin typeface="+mn-lt"/>
                <a:ea typeface="+mj-ea"/>
                <a:cs typeface="+mj-cs"/>
              </a:defRPr>
            </a:lvl1pPr>
            <a:lvl2pPr algn="l" rtl="0" fontAlgn="base">
              <a:lnSpc>
                <a:spcPct val="90000"/>
              </a:lnSpc>
              <a:spcBef>
                <a:spcPct val="0"/>
              </a:spcBef>
              <a:spcAft>
                <a:spcPct val="0"/>
              </a:spcAft>
              <a:defRPr sz="4400">
                <a:solidFill>
                  <a:schemeClr val="tx1"/>
                </a:solidFill>
                <a:latin typeface="Raleway" pitchFamily="34" charset="0"/>
              </a:defRPr>
            </a:lvl2pPr>
            <a:lvl3pPr algn="l" rtl="0" fontAlgn="base">
              <a:lnSpc>
                <a:spcPct val="90000"/>
              </a:lnSpc>
              <a:spcBef>
                <a:spcPct val="0"/>
              </a:spcBef>
              <a:spcAft>
                <a:spcPct val="0"/>
              </a:spcAft>
              <a:defRPr sz="4400">
                <a:solidFill>
                  <a:schemeClr val="tx1"/>
                </a:solidFill>
                <a:latin typeface="Raleway" pitchFamily="34" charset="0"/>
              </a:defRPr>
            </a:lvl3pPr>
            <a:lvl4pPr algn="l" rtl="0" fontAlgn="base">
              <a:lnSpc>
                <a:spcPct val="90000"/>
              </a:lnSpc>
              <a:spcBef>
                <a:spcPct val="0"/>
              </a:spcBef>
              <a:spcAft>
                <a:spcPct val="0"/>
              </a:spcAft>
              <a:defRPr sz="4400">
                <a:solidFill>
                  <a:schemeClr val="tx1"/>
                </a:solidFill>
                <a:latin typeface="Raleway" pitchFamily="34" charset="0"/>
              </a:defRPr>
            </a:lvl4pPr>
            <a:lvl5pPr algn="l" rtl="0" fontAlgn="base">
              <a:lnSpc>
                <a:spcPct val="90000"/>
              </a:lnSpc>
              <a:spcBef>
                <a:spcPct val="0"/>
              </a:spcBef>
              <a:spcAft>
                <a:spcPct val="0"/>
              </a:spcAft>
              <a:defRPr sz="4400">
                <a:solidFill>
                  <a:schemeClr val="tx1"/>
                </a:solidFill>
                <a:latin typeface="Raleway" pitchFamily="34" charset="0"/>
              </a:defRPr>
            </a:lvl5pPr>
            <a:lvl6pPr marL="457200" algn="l" rtl="0" fontAlgn="base">
              <a:lnSpc>
                <a:spcPct val="90000"/>
              </a:lnSpc>
              <a:spcBef>
                <a:spcPct val="0"/>
              </a:spcBef>
              <a:spcAft>
                <a:spcPct val="0"/>
              </a:spcAft>
              <a:defRPr sz="4400">
                <a:solidFill>
                  <a:schemeClr val="tx1"/>
                </a:solidFill>
                <a:latin typeface="Raleway" pitchFamily="34" charset="0"/>
              </a:defRPr>
            </a:lvl6pPr>
            <a:lvl7pPr marL="914400" algn="l" rtl="0" fontAlgn="base">
              <a:lnSpc>
                <a:spcPct val="90000"/>
              </a:lnSpc>
              <a:spcBef>
                <a:spcPct val="0"/>
              </a:spcBef>
              <a:spcAft>
                <a:spcPct val="0"/>
              </a:spcAft>
              <a:defRPr sz="4400">
                <a:solidFill>
                  <a:schemeClr val="tx1"/>
                </a:solidFill>
                <a:latin typeface="Raleway" pitchFamily="34" charset="0"/>
              </a:defRPr>
            </a:lvl7pPr>
            <a:lvl8pPr marL="1371600" algn="l" rtl="0" fontAlgn="base">
              <a:lnSpc>
                <a:spcPct val="90000"/>
              </a:lnSpc>
              <a:spcBef>
                <a:spcPct val="0"/>
              </a:spcBef>
              <a:spcAft>
                <a:spcPct val="0"/>
              </a:spcAft>
              <a:defRPr sz="4400">
                <a:solidFill>
                  <a:schemeClr val="tx1"/>
                </a:solidFill>
                <a:latin typeface="Raleway" pitchFamily="34" charset="0"/>
              </a:defRPr>
            </a:lvl8pPr>
            <a:lvl9pPr marL="1828800" algn="l" rtl="0" fontAlgn="base">
              <a:lnSpc>
                <a:spcPct val="90000"/>
              </a:lnSpc>
              <a:spcBef>
                <a:spcPct val="0"/>
              </a:spcBef>
              <a:spcAft>
                <a:spcPct val="0"/>
              </a:spcAft>
              <a:defRPr sz="4400">
                <a:solidFill>
                  <a:schemeClr val="tx1"/>
                </a:solidFill>
                <a:latin typeface="Raleway" pitchFamily="34" charset="0"/>
              </a:defRPr>
            </a:lvl9pPr>
          </a:lstStyle>
          <a:p>
            <a:pPr eaLnBrk="1" hangingPunct="1"/>
            <a:r>
              <a:rPr lang="en-US" cap="small" dirty="0" smtClean="0">
                <a:solidFill>
                  <a:schemeClr val="bg1">
                    <a:lumMod val="50000"/>
                  </a:schemeClr>
                </a:solidFill>
                <a:latin typeface="Calibri" panose="020F0502020204030204" pitchFamily="34" charset="0"/>
              </a:rPr>
              <a:t>Missan Eido</a:t>
            </a:r>
            <a:endParaRPr lang="en-US" cap="small" dirty="0">
              <a:solidFill>
                <a:schemeClr val="bg1">
                  <a:lumMod val="50000"/>
                </a:schemeClr>
              </a:solidFill>
              <a:latin typeface="Calibri" panose="020F0502020204030204" pitchFamily="34" charset="0"/>
            </a:endParaRPr>
          </a:p>
          <a:p>
            <a:pPr eaLnBrk="1" hangingPunct="1"/>
            <a:r>
              <a:rPr lang="en-US" cap="small" dirty="0" smtClean="0">
                <a:solidFill>
                  <a:schemeClr val="bg1">
                    <a:lumMod val="50000"/>
                  </a:schemeClr>
                </a:solidFill>
                <a:latin typeface="Calibri" panose="020F0502020204030204" pitchFamily="34" charset="0"/>
              </a:rPr>
              <a:t>Principal, Firestorm</a:t>
            </a:r>
            <a:endParaRPr lang="en-US" dirty="0">
              <a:solidFill>
                <a:schemeClr val="bg1">
                  <a:lumMod val="50000"/>
                </a:schemeClr>
              </a:solidFill>
              <a:latin typeface="Calibri" panose="020F0502020204030204"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3" r="2273"/>
          <a:stretch/>
        </p:blipFill>
        <p:spPr bwMode="auto">
          <a:xfrm>
            <a:off x="1005840" y="2419610"/>
            <a:ext cx="2552793" cy="250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078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TextBox 2"/>
          <p:cNvSpPr txBox="1"/>
          <p:nvPr/>
        </p:nvSpPr>
        <p:spPr>
          <a:xfrm>
            <a:off x="871268" y="2130723"/>
            <a:ext cx="10429077" cy="2246769"/>
          </a:xfrm>
          <a:prstGeom prst="rect">
            <a:avLst/>
          </a:prstGeom>
          <a:noFill/>
        </p:spPr>
        <p:txBody>
          <a:bodyPr wrap="square" rtlCol="0">
            <a:spAutoFit/>
          </a:bodyPr>
          <a:lstStyle/>
          <a:p>
            <a:r>
              <a:rPr lang="en-US" sz="2800" b="1" dirty="0">
                <a:solidFill>
                  <a:srgbClr val="1F2A40"/>
                </a:solidFill>
              </a:rPr>
              <a:t>Workplace violence </a:t>
            </a:r>
            <a:r>
              <a:rPr lang="en-US" sz="2800" dirty="0">
                <a:solidFill>
                  <a:srgbClr val="1F2A40"/>
                </a:solidFill>
              </a:rPr>
              <a:t>is any act or threat of </a:t>
            </a:r>
            <a:r>
              <a:rPr lang="en-US" sz="2800" b="1" dirty="0">
                <a:solidFill>
                  <a:srgbClr val="1F2A40"/>
                </a:solidFill>
              </a:rPr>
              <a:t>physical violence, harassment, intimidation</a:t>
            </a:r>
            <a:r>
              <a:rPr lang="en-US" sz="2800" dirty="0">
                <a:solidFill>
                  <a:srgbClr val="1F2A40"/>
                </a:solidFill>
              </a:rPr>
              <a:t>, or other </a:t>
            </a:r>
            <a:r>
              <a:rPr lang="en-US" sz="2800" b="1" dirty="0">
                <a:solidFill>
                  <a:srgbClr val="1F2A40"/>
                </a:solidFill>
              </a:rPr>
              <a:t>threatening disruptive behavior </a:t>
            </a:r>
            <a:r>
              <a:rPr lang="en-US" sz="2800" dirty="0">
                <a:solidFill>
                  <a:srgbClr val="1F2A40"/>
                </a:solidFill>
              </a:rPr>
              <a:t>that occurs at the work site. It ranges from </a:t>
            </a:r>
            <a:r>
              <a:rPr lang="en-US" sz="2800" b="1" dirty="0">
                <a:solidFill>
                  <a:srgbClr val="1F2A40"/>
                </a:solidFill>
              </a:rPr>
              <a:t>threats and verbal abuse to physical assaults and even homicide</a:t>
            </a:r>
            <a:r>
              <a:rPr lang="en-US" sz="2800" dirty="0">
                <a:solidFill>
                  <a:srgbClr val="1F2A40"/>
                </a:solidFill>
              </a:rPr>
              <a:t>. It can affect and involve employees, clients, customers and visitors.</a:t>
            </a:r>
          </a:p>
        </p:txBody>
      </p:sp>
    </p:spTree>
    <p:extLst>
      <p:ext uri="{BB962C8B-B14F-4D97-AF65-F5344CB8AC3E}">
        <p14:creationId xmlns:p14="http://schemas.microsoft.com/office/powerpoint/2010/main" val="3161820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SAFE AND HEALTHFUL WORKPLACE	</a:t>
            </a:r>
            <a:r>
              <a:rPr lang="en-US" sz="1100" dirty="0" smtClean="0"/>
              <a:t>OSHA </a:t>
            </a:r>
            <a:r>
              <a:rPr lang="en-US" sz="1100" dirty="0"/>
              <a:t>2209</a:t>
            </a:r>
            <a:endParaRPr lang="en-US" sz="1100" dirty="0"/>
          </a:p>
        </p:txBody>
      </p:sp>
      <p:sp>
        <p:nvSpPr>
          <p:cNvPr id="3" name="Rectangle 2"/>
          <p:cNvSpPr/>
          <p:nvPr/>
        </p:nvSpPr>
        <p:spPr>
          <a:xfrm>
            <a:off x="681493" y="4199137"/>
            <a:ext cx="10343065" cy="1092607"/>
          </a:xfrm>
          <a:prstGeom prst="rect">
            <a:avLst/>
          </a:prstGeom>
        </p:spPr>
        <p:txBody>
          <a:bodyPr wrap="square">
            <a:spAutoFit/>
          </a:bodyPr>
          <a:lstStyle/>
          <a:p>
            <a:r>
              <a:rPr lang="en-US" dirty="0"/>
              <a:t>Evacuation Plan - </a:t>
            </a:r>
            <a:r>
              <a:rPr lang="en-US" dirty="0">
                <a:solidFill>
                  <a:schemeClr val="tx2"/>
                </a:solidFill>
              </a:rPr>
              <a:t>establish and practice procedures</a:t>
            </a:r>
            <a:r>
              <a:rPr lang="en-US" dirty="0"/>
              <a:t> for an emergency evacuation, e.g., fire, chemical/biological incidents, bomb threat; include escape procedures and routes, critical plant operations, employee accounting following an evacuation, rescue and medical duties and ways to report emergencies</a:t>
            </a:r>
            <a:r>
              <a:rPr lang="en-US" dirty="0" smtClean="0"/>
              <a:t>.</a:t>
            </a:r>
          </a:p>
          <a:p>
            <a:pPr algn="r"/>
            <a:r>
              <a:rPr lang="en-US" sz="1100" dirty="0"/>
              <a:t>Self-Inspection </a:t>
            </a:r>
            <a:r>
              <a:rPr lang="en-US" sz="1100" dirty="0" smtClean="0"/>
              <a:t>Scope</a:t>
            </a:r>
            <a:endParaRPr lang="en-US" sz="1100" dirty="0"/>
          </a:p>
        </p:txBody>
      </p:sp>
      <p:sp>
        <p:nvSpPr>
          <p:cNvPr id="4" name="Rectangle 3"/>
          <p:cNvSpPr/>
          <p:nvPr/>
        </p:nvSpPr>
        <p:spPr>
          <a:xfrm>
            <a:off x="681493" y="1718753"/>
            <a:ext cx="9882995" cy="815608"/>
          </a:xfrm>
          <a:prstGeom prst="rect">
            <a:avLst/>
          </a:prstGeom>
        </p:spPr>
        <p:txBody>
          <a:bodyPr wrap="square">
            <a:spAutoFit/>
          </a:bodyPr>
          <a:lstStyle/>
          <a:p>
            <a:r>
              <a:rPr lang="en-US" dirty="0"/>
              <a:t>A </a:t>
            </a:r>
            <a:r>
              <a:rPr lang="en-US" dirty="0">
                <a:solidFill>
                  <a:srgbClr val="1F2A40"/>
                </a:solidFill>
              </a:rPr>
              <a:t>recognized hazard </a:t>
            </a:r>
            <a:r>
              <a:rPr lang="en-US" dirty="0"/>
              <a:t>is a danger recognized by the employer's industry or industry in general, by the employer, or </a:t>
            </a:r>
            <a:r>
              <a:rPr lang="en-US" dirty="0">
                <a:solidFill>
                  <a:srgbClr val="1F2A40"/>
                </a:solidFill>
              </a:rPr>
              <a:t>by common sense</a:t>
            </a:r>
            <a:r>
              <a:rPr lang="en-US" dirty="0" smtClean="0"/>
              <a:t>.</a:t>
            </a:r>
            <a:endParaRPr lang="en-US" dirty="0"/>
          </a:p>
          <a:p>
            <a:pPr algn="r"/>
            <a:r>
              <a:rPr lang="en-US" sz="1100" dirty="0"/>
              <a:t>Appendix D: OSHA Job Safety and Health Standards, Regulations and Requirements</a:t>
            </a:r>
          </a:p>
        </p:txBody>
      </p:sp>
      <p:sp>
        <p:nvSpPr>
          <p:cNvPr id="7" name="Rectangle 6"/>
          <p:cNvSpPr/>
          <p:nvPr/>
        </p:nvSpPr>
        <p:spPr>
          <a:xfrm>
            <a:off x="681492" y="2544661"/>
            <a:ext cx="9882996" cy="815608"/>
          </a:xfrm>
          <a:prstGeom prst="rect">
            <a:avLst/>
          </a:prstGeom>
        </p:spPr>
        <p:txBody>
          <a:bodyPr wrap="square">
            <a:spAutoFit/>
          </a:bodyPr>
          <a:lstStyle/>
          <a:p>
            <a:r>
              <a:rPr lang="en-US" dirty="0"/>
              <a:t>It is </a:t>
            </a:r>
            <a:r>
              <a:rPr lang="en-US" dirty="0">
                <a:solidFill>
                  <a:srgbClr val="1F2A40"/>
                </a:solidFill>
              </a:rPr>
              <a:t>your responsibility </a:t>
            </a:r>
            <a:r>
              <a:rPr lang="en-US" dirty="0"/>
              <a:t>to know what items or processes that helps you make sure that you know what you need </a:t>
            </a:r>
            <a:r>
              <a:rPr lang="en-US" dirty="0">
                <a:solidFill>
                  <a:srgbClr val="1F2A40"/>
                </a:solidFill>
              </a:rPr>
              <a:t>to keep your workers safe</a:t>
            </a:r>
            <a:r>
              <a:rPr lang="en-US" dirty="0"/>
              <a:t>. </a:t>
            </a:r>
            <a:endParaRPr lang="en-US" dirty="0" smtClean="0"/>
          </a:p>
          <a:p>
            <a:pPr algn="r"/>
            <a:r>
              <a:rPr lang="en-US" sz="1100" dirty="0" smtClean="0"/>
              <a:t>Worksite Analysis</a:t>
            </a:r>
            <a:endParaRPr lang="en-US" sz="1100" dirty="0"/>
          </a:p>
        </p:txBody>
      </p:sp>
      <p:sp>
        <p:nvSpPr>
          <p:cNvPr id="8" name="Rectangle 7"/>
          <p:cNvSpPr/>
          <p:nvPr/>
        </p:nvSpPr>
        <p:spPr>
          <a:xfrm>
            <a:off x="681493" y="3364479"/>
            <a:ext cx="9882994" cy="815608"/>
          </a:xfrm>
          <a:prstGeom prst="rect">
            <a:avLst/>
          </a:prstGeom>
        </p:spPr>
        <p:txBody>
          <a:bodyPr wrap="square">
            <a:spAutoFit/>
          </a:bodyPr>
          <a:lstStyle/>
          <a:p>
            <a:r>
              <a:rPr lang="en-US" dirty="0"/>
              <a:t>Once you have identified your </a:t>
            </a:r>
            <a:r>
              <a:rPr lang="en-US" dirty="0">
                <a:solidFill>
                  <a:srgbClr val="1F2A40"/>
                </a:solidFill>
              </a:rPr>
              <a:t>existing and potential hazards</a:t>
            </a:r>
            <a:r>
              <a:rPr lang="en-US" dirty="0"/>
              <a:t>, you are ready to implement the systems that </a:t>
            </a:r>
            <a:r>
              <a:rPr lang="en-US" dirty="0">
                <a:solidFill>
                  <a:srgbClr val="1F2A40"/>
                </a:solidFill>
              </a:rPr>
              <a:t>prevent or control those hazards</a:t>
            </a:r>
            <a:r>
              <a:rPr lang="en-US" dirty="0" smtClean="0"/>
              <a:t>.</a:t>
            </a:r>
          </a:p>
          <a:p>
            <a:pPr algn="r"/>
            <a:r>
              <a:rPr lang="en-US" sz="1100" dirty="0" smtClean="0"/>
              <a:t>Hazard Prevention And Control</a:t>
            </a:r>
            <a:endParaRPr lang="en-US" sz="1100" dirty="0"/>
          </a:p>
        </p:txBody>
      </p:sp>
      <p:sp>
        <p:nvSpPr>
          <p:cNvPr id="9" name="Rectangle 8"/>
          <p:cNvSpPr/>
          <p:nvPr/>
        </p:nvSpPr>
        <p:spPr>
          <a:xfrm>
            <a:off x="681493" y="5311942"/>
            <a:ext cx="9882994" cy="815608"/>
          </a:xfrm>
          <a:prstGeom prst="rect">
            <a:avLst/>
          </a:prstGeom>
        </p:spPr>
        <p:txBody>
          <a:bodyPr wrap="square">
            <a:spAutoFit/>
          </a:bodyPr>
          <a:lstStyle/>
          <a:p>
            <a:r>
              <a:rPr lang="en-US" dirty="0"/>
              <a:t>Make sure you have </a:t>
            </a:r>
            <a:r>
              <a:rPr lang="en-US" dirty="0">
                <a:solidFill>
                  <a:schemeClr val="tx2"/>
                </a:solidFill>
              </a:rPr>
              <a:t>trained</a:t>
            </a:r>
            <a:r>
              <a:rPr lang="en-US" dirty="0"/>
              <a:t> your employees on </a:t>
            </a:r>
            <a:r>
              <a:rPr lang="en-US" dirty="0">
                <a:solidFill>
                  <a:schemeClr val="tx2"/>
                </a:solidFill>
              </a:rPr>
              <a:t>every potential hazard </a:t>
            </a:r>
            <a:r>
              <a:rPr lang="en-US" dirty="0"/>
              <a:t>that they could be exposed to and how to protect themselves. Then </a:t>
            </a:r>
            <a:r>
              <a:rPr lang="en-US" dirty="0">
                <a:solidFill>
                  <a:schemeClr val="tx2"/>
                </a:solidFill>
              </a:rPr>
              <a:t>verify</a:t>
            </a:r>
            <a:r>
              <a:rPr lang="en-US" dirty="0"/>
              <a:t> that they really understand what you taught them</a:t>
            </a:r>
            <a:r>
              <a:rPr lang="en-US" dirty="0" smtClean="0"/>
              <a:t>.</a:t>
            </a:r>
          </a:p>
          <a:p>
            <a:pPr algn="r"/>
            <a:r>
              <a:rPr lang="en-US" sz="1100" dirty="0" smtClean="0"/>
              <a:t>Training For Employees, Supervisors And Managers</a:t>
            </a:r>
            <a:endParaRPr lang="en-US" sz="1100" dirty="0"/>
          </a:p>
        </p:txBody>
      </p:sp>
    </p:spTree>
    <p:extLst>
      <p:ext uri="{BB962C8B-B14F-4D97-AF65-F5344CB8AC3E}">
        <p14:creationId xmlns:p14="http://schemas.microsoft.com/office/powerpoint/2010/main" val="81624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WORKPLACE VIOLENCE</a:t>
            </a:r>
            <a:endParaRPr lang="en-US" dirty="0"/>
          </a:p>
        </p:txBody>
      </p:sp>
      <p:sp>
        <p:nvSpPr>
          <p:cNvPr id="3" name="Rectangle 2"/>
          <p:cNvSpPr/>
          <p:nvPr/>
        </p:nvSpPr>
        <p:spPr>
          <a:xfrm>
            <a:off x="1041780" y="2005424"/>
            <a:ext cx="6096000" cy="2246769"/>
          </a:xfrm>
          <a:prstGeom prst="rect">
            <a:avLst/>
          </a:prstGeom>
        </p:spPr>
        <p:txBody>
          <a:bodyPr>
            <a:spAutoFit/>
          </a:bodyPr>
          <a:lstStyle/>
          <a:p>
            <a:r>
              <a:rPr lang="en-US" sz="2800" dirty="0" smtClean="0"/>
              <a:t>Criminal </a:t>
            </a:r>
            <a:r>
              <a:rPr lang="en-US" sz="2800" dirty="0"/>
              <a:t>Intent</a:t>
            </a:r>
          </a:p>
          <a:p>
            <a:r>
              <a:rPr lang="en-US" sz="2800" dirty="0" smtClean="0"/>
              <a:t>Customer/Client</a:t>
            </a:r>
            <a:endParaRPr lang="en-US" sz="2800" dirty="0"/>
          </a:p>
          <a:p>
            <a:r>
              <a:rPr lang="en-US" sz="2800" dirty="0" smtClean="0"/>
              <a:t>Employee-to-Employee</a:t>
            </a:r>
            <a:endParaRPr lang="en-US" sz="2800" dirty="0"/>
          </a:p>
          <a:p>
            <a:r>
              <a:rPr lang="en-US" sz="2800" dirty="0" smtClean="0"/>
              <a:t>Domestic</a:t>
            </a:r>
          </a:p>
          <a:p>
            <a:r>
              <a:rPr lang="en-US" sz="2800" dirty="0" smtClean="0"/>
              <a:t>Ideological</a:t>
            </a:r>
            <a:endParaRPr lang="en-US" sz="2800" dirty="0"/>
          </a:p>
        </p:txBody>
      </p:sp>
    </p:spTree>
    <p:extLst>
      <p:ext uri="{BB962C8B-B14F-4D97-AF65-F5344CB8AC3E}">
        <p14:creationId xmlns:p14="http://schemas.microsoft.com/office/powerpoint/2010/main" val="450757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5B05065C-DA86-40C3-8AE9-C745EDD8999B}"/>
              </a:ext>
            </a:extLst>
          </p:cNvPr>
          <p:cNvSpPr>
            <a:spLocks noGrp="1"/>
          </p:cNvSpPr>
          <p:nvPr>
            <p:ph type="title"/>
          </p:nvPr>
        </p:nvSpPr>
        <p:spPr>
          <a:xfrm>
            <a:off x="286043" y="470631"/>
            <a:ext cx="5785148" cy="1692794"/>
          </a:xfrm>
        </p:spPr>
        <p:txBody>
          <a:bodyPr vert="horz" lIns="91440" tIns="45720" rIns="91440" bIns="45720" rtlCol="0" anchor="ctr">
            <a:normAutofit/>
          </a:bodyPr>
          <a:lstStyle/>
          <a:p>
            <a:r>
              <a:rPr lang="en-US" dirty="0"/>
              <a:t>OUR</a:t>
            </a:r>
            <a:r>
              <a:rPr lang="en-US" dirty="0"/>
              <a:t> FOCUS ON WORKPLACE VIOLENCE PREVENTION</a:t>
            </a:r>
            <a:endParaRPr lang="en-US" dirty="0"/>
          </a:p>
        </p:txBody>
      </p:sp>
      <p:sp>
        <p:nvSpPr>
          <p:cNvPr id="3" name="Content Placeholder 2">
            <a:extLst>
              <a:ext uri="{FF2B5EF4-FFF2-40B4-BE49-F238E27FC236}">
                <a16:creationId xmlns="" xmlns:a16="http://schemas.microsoft.com/office/drawing/2014/main" id="{2B183B2B-39BE-4B14-A2C0-E1855D3E4217}"/>
              </a:ext>
            </a:extLst>
          </p:cNvPr>
          <p:cNvSpPr txBox="1">
            <a:spLocks/>
          </p:cNvSpPr>
          <p:nvPr/>
        </p:nvSpPr>
        <p:spPr>
          <a:xfrm>
            <a:off x="464249" y="2575034"/>
            <a:ext cx="5390637" cy="3462228"/>
          </a:xfrm>
          <a:prstGeom prst="rect">
            <a:avLst/>
          </a:prstGeom>
        </p:spPr>
        <p:txBody>
          <a:bodyPr vert="horz" lIns="91440" tIns="45720" rIns="91440" bIns="45720" rtlCol="0">
            <a:normAutofit/>
          </a:bodyPr>
          <a:lstStyle>
            <a:lvl1pPr marL="457200" indent="-457200" algn="l" rtl="0" fontAlgn="base">
              <a:lnSpc>
                <a:spcPct val="90000"/>
              </a:lnSpc>
              <a:spcBef>
                <a:spcPts val="1000"/>
              </a:spcBef>
              <a:spcAft>
                <a:spcPct val="0"/>
              </a:spcAft>
              <a:buFont typeface="Arial" panose="020B0604020202020204" pitchFamily="34" charset="0"/>
              <a:buChar char="•"/>
              <a:defRPr sz="2800" kern="1200">
                <a:solidFill>
                  <a:schemeClr val="tx2"/>
                </a:solidFill>
                <a:latin typeface="+mn-lt"/>
                <a:ea typeface="+mn-ea"/>
                <a:cs typeface="+mn-cs"/>
              </a:defRPr>
            </a:lvl1pPr>
            <a:lvl2pPr marL="800100" indent="-342900" algn="l" rtl="0" fontAlgn="base">
              <a:lnSpc>
                <a:spcPct val="90000"/>
              </a:lnSpc>
              <a:spcBef>
                <a:spcPts val="500"/>
              </a:spcBef>
              <a:spcAft>
                <a:spcPct val="0"/>
              </a:spcAft>
              <a:buFont typeface="Arial" panose="020B0604020202020204" pitchFamily="34" charset="0"/>
              <a:buChar char="•"/>
              <a:defRPr sz="2400" kern="1200">
                <a:solidFill>
                  <a:schemeClr val="tx2"/>
                </a:solidFill>
                <a:latin typeface="+mn-lt"/>
                <a:ea typeface="+mn-ea"/>
                <a:cs typeface="+mn-cs"/>
              </a:defRPr>
            </a:lvl2pPr>
            <a:lvl3pPr marL="1257300" indent="-342900" algn="l" rtl="0" fontAlgn="base">
              <a:lnSpc>
                <a:spcPct val="90000"/>
              </a:lnSpc>
              <a:spcBef>
                <a:spcPts val="500"/>
              </a:spcBef>
              <a:spcAft>
                <a:spcPct val="0"/>
              </a:spcAft>
              <a:buFont typeface="Arial" panose="020B0604020202020204" pitchFamily="34" charset="0"/>
              <a:buChar char="•"/>
              <a:defRPr sz="2000" kern="1200">
                <a:solidFill>
                  <a:schemeClr val="tx2"/>
                </a:solidFill>
                <a:latin typeface="+mn-lt"/>
                <a:ea typeface="+mn-ea"/>
                <a:cs typeface="+mn-cs"/>
              </a:defRPr>
            </a:lvl3pPr>
            <a:lvl4pPr marL="1657350" indent="-285750" algn="l" rtl="0" fontAlgn="base">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4pPr>
            <a:lvl5pPr marL="2114550" indent="-285750" algn="l" rtl="0" fontAlgn="base">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eaLnBrk="1" hangingPunct="1"/>
            <a:r>
              <a:rPr lang="en-US" sz="2000" dirty="0">
                <a:solidFill>
                  <a:schemeClr val="bg1">
                    <a:lumMod val="50000"/>
                  </a:schemeClr>
                </a:solidFill>
              </a:rPr>
              <a:t>A complete and layered approach to include:</a:t>
            </a:r>
          </a:p>
          <a:p>
            <a:pPr marL="461963" indent="-228600" eaLnBrk="1" hangingPunct="1"/>
            <a:r>
              <a:rPr lang="en-US" sz="2000" dirty="0">
                <a:solidFill>
                  <a:schemeClr val="bg1">
                    <a:lumMod val="50000"/>
                  </a:schemeClr>
                </a:solidFill>
              </a:rPr>
              <a:t>Prevention</a:t>
            </a:r>
          </a:p>
          <a:p>
            <a:pPr marL="461963" indent="-228600" eaLnBrk="1" hangingPunct="1"/>
            <a:r>
              <a:rPr lang="en-US" sz="2000" dirty="0">
                <a:solidFill>
                  <a:schemeClr val="bg1">
                    <a:lumMod val="50000"/>
                  </a:schemeClr>
                </a:solidFill>
              </a:rPr>
              <a:t>Threat Assessment</a:t>
            </a:r>
          </a:p>
          <a:p>
            <a:pPr marL="461963" indent="-228600" eaLnBrk="1" hangingPunct="1"/>
            <a:r>
              <a:rPr lang="en-US" sz="2000" dirty="0">
                <a:solidFill>
                  <a:schemeClr val="bg1">
                    <a:lumMod val="50000"/>
                  </a:schemeClr>
                </a:solidFill>
              </a:rPr>
              <a:t>Planning </a:t>
            </a:r>
          </a:p>
          <a:p>
            <a:pPr marL="461963" indent="-228600" eaLnBrk="1" hangingPunct="1"/>
            <a:r>
              <a:rPr lang="en-US" sz="2000" dirty="0">
                <a:solidFill>
                  <a:schemeClr val="bg1">
                    <a:lumMod val="50000"/>
                  </a:schemeClr>
                </a:solidFill>
              </a:rPr>
              <a:t>Training</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969" y="13659"/>
            <a:ext cx="5832142" cy="633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509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Firestorm Theme">
  <a:themeElements>
    <a:clrScheme name="Firestorm Custom Palette">
      <a:dk1>
        <a:srgbClr val="A5A5A5"/>
      </a:dk1>
      <a:lt1>
        <a:srgbClr val="F2F2F2"/>
      </a:lt1>
      <a:dk2>
        <a:srgbClr val="304162"/>
      </a:dk2>
      <a:lt2>
        <a:srgbClr val="E7E6E6"/>
      </a:lt2>
      <a:accent1>
        <a:srgbClr val="24446A"/>
      </a:accent1>
      <a:accent2>
        <a:srgbClr val="24446A"/>
      </a:accent2>
      <a:accent3>
        <a:srgbClr val="FFC000"/>
      </a:accent3>
      <a:accent4>
        <a:srgbClr val="24446A"/>
      </a:accent4>
      <a:accent5>
        <a:srgbClr val="FFC000"/>
      </a:accent5>
      <a:accent6>
        <a:srgbClr val="24446A"/>
      </a:accent6>
      <a:hlink>
        <a:srgbClr val="FFC000"/>
      </a:hlink>
      <a:folHlink>
        <a:srgbClr val="F2F2F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12215</TotalTime>
  <Words>1230</Words>
  <Application>Microsoft Office PowerPoint</Application>
  <PresentationFormat>Custom</PresentationFormat>
  <Paragraphs>206</Paragraphs>
  <Slides>27</Slides>
  <Notes>8</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Firestorm Theme</vt:lpstr>
      <vt:lpstr>PowerPoint Presentation</vt:lpstr>
      <vt:lpstr>PowerPoint Presentation</vt:lpstr>
      <vt:lpstr>PowerPoint Presentation</vt:lpstr>
      <vt:lpstr>PowerPoint Presentation</vt:lpstr>
      <vt:lpstr>PowerPoint Presentation</vt:lpstr>
      <vt:lpstr>DEFINITION</vt:lpstr>
      <vt:lpstr>A SAFE AND HEALTHFUL WORKPLACE OSHA 2209</vt:lpstr>
      <vt:lpstr>TYPES OF WORKPLACE VIOLENCE</vt:lpstr>
      <vt:lpstr>OUR FOCUS ON WORKPLACE VIOLENCE PREVENTION</vt:lpstr>
      <vt:lpstr>WE ASKED</vt:lpstr>
      <vt:lpstr>PowerPoint Presentation</vt:lpstr>
      <vt:lpstr>PROCESS</vt:lpstr>
      <vt:lpstr>Site Assessment</vt:lpstr>
      <vt:lpstr>Emergency Response Plan</vt:lpstr>
      <vt:lpstr>PREVENTION</vt:lpstr>
      <vt:lpstr>BEHAVIORS OF CONCERN</vt:lpstr>
      <vt:lpstr>BEHAVIORAL RISK THREAT ASSESSMENT </vt:lpstr>
      <vt:lpstr>CRITICAL INCIDENT RESPONSE</vt:lpstr>
      <vt:lpstr>3 STAGES OF CRITICAL INCIDENT RESPONSE</vt:lpstr>
      <vt:lpstr>SENSE DANGER</vt:lpstr>
      <vt:lpstr>EVALUATE RESPONSE OPTIONS</vt:lpstr>
      <vt:lpstr>ACTIVE SHOOTER RESPONSE</vt:lpstr>
      <vt:lpstr>Commit To Action</vt:lpstr>
      <vt:lpstr>THE SOLUTION TO WORKPLACE VIOLENCE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LOVEISH</dc:creator>
  <cp:lastModifiedBy>Missan Eido</cp:lastModifiedBy>
  <cp:revision>368</cp:revision>
  <dcterms:created xsi:type="dcterms:W3CDTF">2016-06-30T23:22:16Z</dcterms:created>
  <dcterms:modified xsi:type="dcterms:W3CDTF">2019-02-25T21:07:41Z</dcterms:modified>
</cp:coreProperties>
</file>